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0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1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2.xml" ContentType="application/vnd.openxmlformats-officedocument.presentationml.tags+xml"/>
  <Override PartName="/ppt/notesSlides/notesSlide45.xml" ContentType="application/vnd.openxmlformats-officedocument.presentationml.notesSlide+xml"/>
  <Override PartName="/ppt/tags/tag23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24.xml" ContentType="application/vnd.openxmlformats-officedocument.presentationml.tags+xml"/>
  <Override PartName="/ppt/notesSlides/notesSlide49.xml" ContentType="application/vnd.openxmlformats-officedocument.presentationml.notesSlide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</p:sldMasterIdLst>
  <p:notesMasterIdLst>
    <p:notesMasterId r:id="rId61"/>
  </p:notesMasterIdLst>
  <p:sldIdLst>
    <p:sldId id="256" r:id="rId7"/>
    <p:sldId id="257" r:id="rId8"/>
    <p:sldId id="258" r:id="rId9"/>
    <p:sldId id="381" r:id="rId10"/>
    <p:sldId id="382" r:id="rId11"/>
    <p:sldId id="286" r:id="rId12"/>
    <p:sldId id="259" r:id="rId13"/>
    <p:sldId id="260" r:id="rId14"/>
    <p:sldId id="312" r:id="rId15"/>
    <p:sldId id="329" r:id="rId16"/>
    <p:sldId id="786" r:id="rId17"/>
    <p:sldId id="261" r:id="rId18"/>
    <p:sldId id="262" r:id="rId19"/>
    <p:sldId id="263" r:id="rId20"/>
    <p:sldId id="264" r:id="rId21"/>
    <p:sldId id="318" r:id="rId22"/>
    <p:sldId id="412" r:id="rId23"/>
    <p:sldId id="811" r:id="rId24"/>
    <p:sldId id="265" r:id="rId25"/>
    <p:sldId id="266" r:id="rId26"/>
    <p:sldId id="335" r:id="rId27"/>
    <p:sldId id="336" r:id="rId28"/>
    <p:sldId id="337" r:id="rId29"/>
    <p:sldId id="267" r:id="rId30"/>
    <p:sldId id="598" r:id="rId31"/>
    <p:sldId id="602" r:id="rId32"/>
    <p:sldId id="603" r:id="rId33"/>
    <p:sldId id="287" r:id="rId34"/>
    <p:sldId id="268" r:id="rId35"/>
    <p:sldId id="791" r:id="rId36"/>
    <p:sldId id="792" r:id="rId37"/>
    <p:sldId id="793" r:id="rId38"/>
    <p:sldId id="794" r:id="rId39"/>
    <p:sldId id="308" r:id="rId40"/>
    <p:sldId id="309" r:id="rId41"/>
    <p:sldId id="310" r:id="rId42"/>
    <p:sldId id="269" r:id="rId43"/>
    <p:sldId id="347" r:id="rId44"/>
    <p:sldId id="349" r:id="rId45"/>
    <p:sldId id="270" r:id="rId46"/>
    <p:sldId id="364" r:id="rId47"/>
    <p:sldId id="365" r:id="rId48"/>
    <p:sldId id="351" r:id="rId49"/>
    <p:sldId id="354" r:id="rId50"/>
    <p:sldId id="271" r:id="rId51"/>
    <p:sldId id="272" r:id="rId52"/>
    <p:sldId id="361" r:id="rId53"/>
    <p:sldId id="795" r:id="rId54"/>
    <p:sldId id="273" r:id="rId55"/>
    <p:sldId id="274" r:id="rId56"/>
    <p:sldId id="275" r:id="rId57"/>
    <p:sldId id="810" r:id="rId58"/>
    <p:sldId id="808" r:id="rId59"/>
    <p:sldId id="276" r:id="rId60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Helvetica" pitchFamily="2" charset="0"/>
      <p:regular r:id="rId66"/>
      <p:bold r:id="rId67"/>
      <p:italic r:id="rId68"/>
      <p:boldItalic r:id="rId69"/>
    </p:embeddedFont>
    <p:embeddedFont>
      <p:font typeface="Helvetica Neue" panose="02000503000000020004" pitchFamily="2" charset="0"/>
      <p:regular r:id="rId70"/>
      <p:bold r:id="rId71"/>
      <p:italic r:id="rId72"/>
      <p:boldItalic r:id="rId73"/>
    </p:embeddedFont>
    <p:embeddedFont>
      <p:font typeface="Merriweather Sans" pitchFamily="2" charset="77"/>
      <p:regular r:id="rId74"/>
      <p:bold r:id="rId75"/>
      <p:italic r:id="rId76"/>
      <p:boldItalic r:id="rId77"/>
    </p:embeddedFont>
    <p:embeddedFont>
      <p:font typeface="Poppins" pitchFamily="2" charset="77"/>
      <p:regular r:id="rId78"/>
      <p:bold r:id="rId79"/>
      <p:italic r:id="rId80"/>
      <p:boldItalic r:id="rId81"/>
    </p:embeddedFont>
    <p:embeddedFont>
      <p:font typeface="Poppins Light" panose="020B0604020202020204" pitchFamily="34" charset="0"/>
      <p:regular r:id="rId82"/>
      <p:italic r:id="rId83"/>
    </p:embeddedFont>
  </p:embeddedFontLst>
  <p:custDataLst>
    <p:tags r:id="rId8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000000"/>
          </p15:clr>
        </p15:guide>
        <p15:guide id="2" pos="2122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5" roundtripDataSignature="AMtx7mhBnGD8Upb2bG7SOCYdR4BWxER7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78FB86AA-4BF6-4CE0-A4B7-CB0C12452566}">
  <a:tblStyle styleId="{78FB86AA-4BF6-4CE0-A4B7-CB0C124525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60"/>
  </p:normalViewPr>
  <p:slideViewPr>
    <p:cSldViewPr snapToGrid="0"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tags" Target="tags/tag1.xml"/><Relationship Id="rId89" Type="http://schemas.openxmlformats.org/officeDocument/2006/relationships/tableStyles" Target="tableStyle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6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5.fntdata"/><Relationship Id="rId7" Type="http://schemas.openxmlformats.org/officeDocument/2006/relationships/slide" Target="slides/slide1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5.fntdata"/><Relationship Id="rId87" Type="http://schemas.openxmlformats.org/officeDocument/2006/relationships/viewProps" Target="viewProps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4762" y="0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75" y="741362"/>
            <a:ext cx="4927600" cy="3697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012"/>
            <a:ext cx="2917825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4762" y="9371012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bolja.cernak@jhuapl.ed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27600" cy="3697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1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:notes"/>
          <p:cNvSpPr txBox="1"/>
          <p:nvPr/>
        </p:nvSpPr>
        <p:spPr>
          <a:xfrm>
            <a:off x="3814762" y="9371012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716198E8-1F71-7976-485D-1E9259845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067D97-A0E8-401B-BB39-B2B2B8417ADB}" type="slidenum">
              <a:rPr lang="en-US" altLang="pt-BR" smtClean="0"/>
              <a:pPr/>
              <a:t>10</a:t>
            </a:fld>
            <a:endParaRPr lang="en-U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6C1C459-E22D-E040-6B2C-27F5FDA9A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0A7C4C2-3C40-5B2C-07C3-F0CE8E200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24A136A5-EC74-C677-9A1B-72E13F6438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1363"/>
            <a:ext cx="4927600" cy="3697287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86052AB-8A62-9874-36CD-0B9ADE900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48417F1-39D9-B50A-D637-4E8BDFA53769}"/>
              </a:ext>
            </a:extLst>
          </p:cNvPr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5C9C0FA-F3F4-4F74-86D2-BE865686ED00}" type="slidenum">
              <a:rPr lang="en-US" altLang="pt-BR" sz="1200"/>
              <a:pPr algn="r" eaLnBrk="1" hangingPunct="1"/>
              <a:t>11</a:t>
            </a:fld>
            <a:endParaRPr lang="en-US" altLang="pt-B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27600" cy="3697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erriweather Sans"/>
                <a:ea typeface="Merriweather Sans"/>
                <a:cs typeface="Merriweather Sans"/>
                <a:sym typeface="Merriweather Sans"/>
              </a:rPr>
              <a:t>Тепер кілька слів про турнікети, що використовуються при пошкодженні судин.</a:t>
            </a:r>
            <a:endParaRPr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erriweather Sans"/>
                <a:ea typeface="Merriweather Sans"/>
                <a:cs typeface="Merriweather Sans"/>
                <a:sym typeface="Merriweather Sans"/>
              </a:rPr>
              <a:t>По-перше, якщо їх наклали у польових умовах, я, зазвичай, вважаю, що ми маємо пошкодження судин, і знімаю їх тільки в операційній, де я вже можу контролювати  судини.</a:t>
            </a:r>
            <a:endParaRPr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erriweather Sans"/>
                <a:ea typeface="Merriweather Sans"/>
                <a:cs typeface="Merriweather Sans"/>
                <a:sym typeface="Merriweather Sans"/>
              </a:rPr>
              <a:t>По-друге, якщо у пацієнта травма судин кінцівки і рясна кровотеча, я накладаю турнікети в травматологічному відділенні, щоб полегшити його реанімацію.</a:t>
            </a:r>
            <a:endParaRPr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erriweather Sans"/>
                <a:ea typeface="Merriweather Sans"/>
                <a:cs typeface="Merriweather Sans"/>
                <a:sym typeface="Merriweather Sans"/>
              </a:rPr>
              <a:t>Це дуже ДУЖЕ важливий момент, як сказав один із наших колег в нещодавній статті в Annals of Surgery — турнікети рятують життя!</a:t>
            </a:r>
            <a:endParaRPr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Merriweather Sans"/>
              <a:buNone/>
            </a:pPr>
            <a:endParaRPr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D45854B-869A-BC08-0FEB-666B4D305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6B56B6-E697-47C0-884F-864071204A46}" type="slidenum">
              <a:rPr lang="en-US" altLang="pt-BR" smtClean="0"/>
              <a:pPr/>
              <a:t>16</a:t>
            </a:fld>
            <a:endParaRPr lang="en-U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5F62240-E87E-FAE8-0636-842F15DD4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364F64B-0614-4BF9-4DE4-85CAB08E3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186789A-F261-D404-EB35-EBAD656B6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D0E17F8F-3088-70BC-4BC0-FA155803C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4575FA4-F42D-2B4A-4C20-281DD4036D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75" y="741363"/>
            <a:ext cx="4927600" cy="3697287"/>
          </a:xfrm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CD5CF5B-F13C-68DB-7149-85CA446E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2A1D90F3-3165-4AEB-214D-58AAF200E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250853-E4D1-434F-99AC-91961B60616C}" type="slidenum">
              <a:rPr lang="en-US" altLang="pt-BR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18</a:t>
            </a:fld>
            <a:endParaRPr lang="en-US" altLang="pt-BR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0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:notes"/>
          <p:cNvSpPr txBox="1"/>
          <p:nvPr/>
        </p:nvSpPr>
        <p:spPr>
          <a:xfrm>
            <a:off x="3814762" y="9371012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sp>
        <p:nvSpPr>
          <p:cNvPr id="272" name="Google Shape;2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2:notes"/>
          <p:cNvSpPr txBox="1">
            <a:spLocks noGrp="1"/>
          </p:cNvSpPr>
          <p:nvPr>
            <p:ph type="body" idx="1"/>
          </p:nvPr>
        </p:nvSpPr>
        <p:spPr>
          <a:xfrm>
            <a:off x="898525" y="4684712"/>
            <a:ext cx="4938712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MRE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8C2F9A5-2F27-2E4A-7AC0-D655510D5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5B68CD-9300-4429-B0FE-31AFB55E704E}" type="slidenum">
              <a:rPr lang="en-US" altLang="pt-BR" smtClean="0"/>
              <a:pPr/>
              <a:t>21</a:t>
            </a:fld>
            <a:endParaRPr lang="en-US" altLang="pt-B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6BC8DA10-817E-3CA2-A1C1-B5234491C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5CE0288-A823-EF39-3EF0-4FF43AB3C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3yo blast fragment to head – Azarow</a:t>
            </a:r>
          </a:p>
          <a:p>
            <a:pPr eaLnBrk="1" hangingPunct="1"/>
            <a:r>
              <a:rPr lang="en-US" altLang="pt-BR"/>
              <a:t>This was labelled GSW but as you can see from the CT it is a fragment from a blast. This was actually an Iraqi physician's child who was invovled in a blast injury. We have permission to show. The physician actually got her son shipped to the states for rehab because she knew there was none available.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76D4633-7118-EA92-F695-11B2DDB1E9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64BECD-B7D2-425E-BAC1-0F5CD0A41A4E}" type="slidenum">
              <a:rPr lang="en-US" altLang="pt-BR" smtClean="0"/>
              <a:pPr/>
              <a:t>22</a:t>
            </a:fld>
            <a:endParaRPr lang="en-US" altLang="pt-BR"/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9A24B5D4-388F-9F14-2D43-BD84A01F353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7938" y="937260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2" tIns="48321" rIns="96642" bIns="4832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0DD2969-BF21-43E2-8DA1-9C388FE25194}" type="slidenum">
              <a:rPr lang="en-US" altLang="pt-BR" sz="1200">
                <a:latin typeface="Times New Roman" panose="02020603050405020304" pitchFamily="18" charset="0"/>
              </a:rPr>
              <a:pPr algn="r" eaLnBrk="1" hangingPunct="1"/>
              <a:t>22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B1CC580A-AE3A-C8AC-0A47-C6C0259F2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A31BEDE0-068D-93E8-B68F-89EA61FDC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41887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2" tIns="48321" rIns="96642" bIns="48321"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268446A5-1CA0-6CD1-989C-23CA99B216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0B5BB3-DFAA-4066-979F-C521DB92EEC3}" type="slidenum">
              <a:rPr lang="en-US" altLang="pt-BR" smtClean="0"/>
              <a:pPr/>
              <a:t>23</a:t>
            </a:fld>
            <a:endParaRPr lang="en-US" altLang="pt-BR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11D98A6A-AD31-B035-FD31-EC774B63B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A6E0E941-D18B-F071-4194-E6F91128C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88453D18-F770-34B2-DE2C-6E2EDF84D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BED3E43-11D6-59A7-4861-5962838F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6C16B4B3-2515-FB57-C36D-C65223EAC001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4D4794A-BC1C-4F2B-951D-48795DECB9B0}" type="slidenum">
              <a:rPr lang="en-US" altLang="pt-BR" sz="1200">
                <a:latin typeface="Times New Roman" panose="02020603050405020304" pitchFamily="18" charset="0"/>
              </a:rPr>
              <a:pPr algn="r"/>
              <a:t>25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D574B714-C0DF-EA9D-D5EF-3915379A7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8B460CFF-1B22-9595-4438-128ADC1FB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CDE3A716-B217-7743-5F6B-EC66E3C1CB34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B8E281E-6F55-4B07-87C7-2197EA86CD33}" type="slidenum">
              <a:rPr lang="en-US" altLang="pt-BR" sz="1200">
                <a:latin typeface="Times New Roman" panose="02020603050405020304" pitchFamily="18" charset="0"/>
              </a:rPr>
              <a:pPr algn="r"/>
              <a:t>26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85402F89-4755-BBF1-399B-C3E0067E8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2950"/>
            <a:ext cx="4927600" cy="3695700"/>
          </a:xfrm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B4F34052-6FEC-3FBF-D4AC-A748C60F7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4684713"/>
            <a:ext cx="5389563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/>
          <a:lstStyle/>
          <a:p>
            <a:endParaRPr lang="pt-BR" altLang="pt-B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74829FFC-F6D1-0E8C-2BE2-49E9F722194D}"/>
              </a:ext>
            </a:extLst>
          </p:cNvPr>
          <p:cNvSpPr txBox="1">
            <a:spLocks noGrp="1"/>
          </p:cNvSpPr>
          <p:nvPr/>
        </p:nvSpPr>
        <p:spPr bwMode="auto">
          <a:xfrm>
            <a:off x="3811588" y="9372600"/>
            <a:ext cx="292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1" rIns="94724" bIns="47361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6B4A8E4-4B07-4728-98BD-DC7CF47368B7}" type="slidenum">
              <a:rPr lang="en-US" altLang="pt-BR" sz="1200">
                <a:latin typeface="Times New Roman" panose="02020603050405020304" pitchFamily="18" charset="0"/>
              </a:rPr>
              <a:pPr algn="r"/>
              <a:t>27</a:t>
            </a:fld>
            <a:endParaRPr lang="en-US" altLang="pt-B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B3DD7B9D-FF36-1679-48CD-7D518AEB0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1363"/>
            <a:ext cx="4927600" cy="3697287"/>
          </a:xfrm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3FD033D-E43A-F34A-95DC-29262852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Peppering across chest wall seen with shrapnel from blast injury – how to address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8DA07D70-95CA-A47B-D1D2-6718D3D78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C32970-3662-425F-8649-424E17DFE6C8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ED3481B8-C769-8C81-706C-19849A634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C28DF15F-8465-99EF-585B-B29A4C7A7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Unilateral injury causes shunt through diseased lungs</a:t>
            </a:r>
          </a:p>
          <a:p>
            <a:r>
              <a:rPr lang="en-US" altLang="en-US">
                <a:ea typeface="MS PGothic" panose="020B0600070205080204" pitchFamily="34" charset="-128"/>
              </a:rPr>
              <a:t>Submissive hypoxemia</a:t>
            </a:r>
          </a:p>
          <a:p>
            <a:r>
              <a:rPr lang="en-US" altLang="en-US">
                <a:ea typeface="MS PGothic" panose="020B0600070205080204" pitchFamily="34" charset="-128"/>
              </a:rPr>
              <a:t>Differential lung ventilation</a:t>
            </a:r>
          </a:p>
          <a:p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F9E9BC30-120E-45C6-1743-06C7FA82A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63E15-DDD2-4B93-A717-D38B54866F17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CF2DCF4C-5823-C050-AB21-87AABE19F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648E5980-7042-908F-0308-1EEEB8502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Double lumen endotracheal tube for lung isolation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It isnt fun or easy, but it might work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Difficulty suctioning / clearing secretions due to smaller lumen size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BF3D6D0D-DAA5-441C-6C55-C835670E3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AA6B9B-2711-4657-A26E-2C2BE9BEE7ED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5592C40F-DA2B-F2AB-FA4D-AE9BA99B4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A2843AD3-F111-7D09-1752-F49B6AA53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Contused lung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4FA588EA-D896-9E5E-40AC-5BCEC7DC3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B31886-2BC6-4E02-9604-0C9E8716C1DA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62D2EE76-3CB3-907D-FEF7-59EF07F71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7716A46-DADB-0092-94D4-C829545A9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Alveolar hemorrhage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http://pathhsw5m54.ucsf.edu/overview/interstitial9.html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49892CF3-6987-0144-6CCA-2D93524E4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3D17F-7B46-4C4E-9CDC-EF4E88BE9391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09B95B42-2D6A-28DF-313B-0C3B69FEF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A8B32DFE-EF0F-ABAC-DA6D-AD377B587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21AACC3F-E00A-0653-F0AB-DCC9AC5B5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3BD9D5-2ABD-4D15-BF89-D7A4237C8BB7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B065D3C7-891A-388A-94C1-1D086B541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D23CD6FC-A498-D654-F029-E7FE0EBC4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1A3A645F-52D6-B5BC-6B68-D26BDE88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DDFE04-76F9-414D-88BE-F54F047BF9AC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9E77DBE8-A8B7-EC78-CB1B-1791CD07C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84C4B5B8-EB6B-88F9-9E76-73C97599C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3856802-E549-6129-9923-88EE1F2D0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54DCC7-1910-41D9-AAAA-B96E07F63207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0D39A5E1-2703-1B03-C9CC-B44A39D4E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6C23F3-D982-4DDB-9746-C2A6835D08CE}" type="slidenum">
              <a:rPr lang="en-US" altLang="pt-BR" smtClean="0"/>
              <a:pPr/>
              <a:t>38</a:t>
            </a:fld>
            <a:endParaRPr lang="en-US" altLang="pt-BR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E477762F-DF9F-28AC-CADC-81B7184D3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62DDC945-3767-8176-6E26-25B04A16A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C28E698E-76CB-0E64-2085-411272356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D022F0-F720-412F-823E-FF85B7F74288}" type="slidenum">
              <a:rPr lang="en-US" altLang="pt-BR" smtClean="0"/>
              <a:pPr/>
              <a:t>39</a:t>
            </a:fld>
            <a:endParaRPr lang="en-US" altLang="pt-BR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7CE76CA5-ABAB-ACE8-24DD-0CD3AB688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16937B89-3321-F70A-386A-BB73EA0B0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1F05C243-911D-0F8F-7180-9EB4B056E2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24099C-05E2-4718-85C5-328A5AD0E341}" type="slidenum">
              <a:rPr lang="en-US" altLang="pt-BR" smtClean="0"/>
              <a:pPr/>
              <a:t>4</a:t>
            </a:fld>
            <a:endParaRPr lang="en-US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7AE583E-317E-2DC8-0EE9-25205FDA8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7717BA5-E218-277F-205E-B8894BFF1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MRE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5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642D035-3D70-6057-4CBD-72A5E069B7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96C821-952A-430A-B2AF-0E8D3CA045C9}" type="slidenum">
              <a:rPr lang="en-US" altLang="pt-BR" smtClean="0"/>
              <a:pPr/>
              <a:t>41</a:t>
            </a:fld>
            <a:endParaRPr lang="en-US" altLang="pt-BR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B59B4B5-29B5-F3CC-9142-50E7765E3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708D1B3D-8550-4358-8F0C-A3F3AD7B0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7yo IED – perineal blast injury (Azarow)</a:t>
            </a:r>
          </a:p>
          <a:p>
            <a:pPr eaLnBrk="1" hangingPunct="1"/>
            <a:r>
              <a:rPr lang="en-US" altLang="pt-BR"/>
              <a:t>perineal blast injury(these are about 2- months into his course: urethral injury, scrotal and rectal injury, bad perineal burn. Pt 8 years old and great hand off between 3 surgeons (I was the 2nd surgeon in the sequence) -  I have permission from the boy's dad to show these. He allowed my successor to take the final picture in followup 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95D3C7F6-642C-485E-048C-85BCB5110F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3F54E6-A21D-46A6-9121-3F50E33BFBDE}" type="slidenum">
              <a:rPr lang="en-US" altLang="pt-BR" smtClean="0"/>
              <a:pPr/>
              <a:t>42</a:t>
            </a:fld>
            <a:endParaRPr lang="en-US" altLang="pt-BR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D1971142-3153-B910-918E-60B6A2381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950BC6D6-32EA-C760-647C-A4A26D053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7yo IED – perineal blast injury (Azarow)</a:t>
            </a:r>
          </a:p>
          <a:p>
            <a:pPr eaLnBrk="1" hangingPunct="1"/>
            <a:r>
              <a:rPr lang="en-US" altLang="pt-BR"/>
              <a:t>perineal blast injury(these are about 2- months into his course: urethral injury, scrotal and rectal injury, bad perineal burn. Pt 8 years old and great hand off between 3 surgeons (I was the 2nd surgeon in the sequence) -  I have permission from the boy's dad to show these. He allowed my successor to take the final picture in followup 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EEB2AE7A-59B3-2691-1BE4-C1DDABC245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C90783-7DE7-491E-A5BD-626EF0C06CC0}" type="slidenum">
              <a:rPr lang="en-US" altLang="pt-BR" smtClean="0"/>
              <a:pPr/>
              <a:t>43</a:t>
            </a:fld>
            <a:endParaRPr lang="en-US" altLang="pt-BR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9EBD7793-3A5F-20EA-11C5-CC8A4A934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5699FB8D-C198-2618-89CA-6CD5554C8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AE3491DD-009A-7BE2-FE40-F98DA15DC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D04015-8233-473B-B388-1E501B33CD25}" type="slidenum">
              <a:rPr lang="en-US" altLang="pt-BR" smtClean="0"/>
              <a:pPr/>
              <a:t>44</a:t>
            </a:fld>
            <a:endParaRPr lang="en-US" altLang="pt-BR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607948EB-BABC-4CE2-C9B9-91CBDA3FF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048E6DC8-8ECB-F012-FE6F-528736BE3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7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E26B3E45-6883-B7DD-5BB3-98D8AFBD0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FB1D27-2DBF-42B2-A9D4-907013399BCB}" type="slidenum">
              <a:rPr lang="en-US" altLang="pt-BR" smtClean="0"/>
              <a:pPr/>
              <a:t>47</a:t>
            </a:fld>
            <a:endParaRPr lang="en-US" altLang="pt-B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2BB22436-CB00-1EC4-728F-DF16AFECA5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05F7DD31-AF04-EA39-193F-76982D328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CB6DD68A-221F-5887-1FDB-65E09E640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C59AE17D-6446-12CC-7231-9D43F7BF8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EB80ACEF-015E-60BB-8BE8-B9A00BB0C138}"/>
              </a:ext>
            </a:extLst>
          </p:cNvPr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FD4725D-FC12-4C05-883A-CCD57C386E29}" type="slidenum">
              <a:rPr lang="en-US" altLang="pt-BR" sz="1200"/>
              <a:pPr algn="r" eaLnBrk="1" hangingPunct="1"/>
              <a:t>48</a:t>
            </a:fld>
            <a:endParaRPr lang="en-US" altLang="pt-BR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11DF638-485F-75F6-54CE-CA3C1207E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1363"/>
            <a:ext cx="4927600" cy="3697287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2A759325-ACD4-CAB0-66DF-F16CD338B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Primary, secondary, tertiary, quaternary injury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Traumatic brain injury: an overview of pathobiology with emphasis on military populations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Ibolja Cernak</a:t>
            </a:r>
            <a:r>
              <a:rPr lang="en-US" altLang="en-US" u="sng">
                <a:ea typeface="MS PGothic" panose="020B0600070205080204" pitchFamily="34" charset="-128"/>
              </a:rPr>
              <a:t>1 and Linda J Noble-Haeusslein2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u="sng" baseline="30000">
                <a:ea typeface="MS PGothic" panose="020B0600070205080204" pitchFamily="34" charset="-128"/>
              </a:rPr>
              <a:t>1</a:t>
            </a:r>
            <a:r>
              <a:rPr lang="en-US" altLang="en-US" u="sng">
                <a:ea typeface="MS PGothic" panose="020B0600070205080204" pitchFamily="34" charset="-128"/>
              </a:rPr>
              <a:t>National Security Technology Department, Johns Hopkins University Applied Physics Laboratory, Laurel, Maryland, USA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u="sng" baseline="30000">
                <a:ea typeface="MS PGothic" panose="020B0600070205080204" pitchFamily="34" charset="-128"/>
              </a:rPr>
              <a:t>2</a:t>
            </a:r>
            <a:r>
              <a:rPr lang="en-US" altLang="en-US" u="sng">
                <a:ea typeface="MS PGothic" panose="020B0600070205080204" pitchFamily="34" charset="-128"/>
              </a:rPr>
              <a:t>Department of Neurological Surgery and Department of Physical Therapy and Rehabilitation Science, University of California, San Francisco, California, USA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u="sng">
                <a:ea typeface="MS PGothic" panose="020B0600070205080204" pitchFamily="34" charset="-128"/>
              </a:rPr>
              <a:t>Correspondence: Dr I Cernak, National Security Technology Department, Johns Hopkins University, Applied Physics Laboratory, Biomedicine Burinus Area, 11100 Johns Hopkins Road, Mail Stop MP2 N108, Laurel, MD 20723, USA. E-mail: </a:t>
            </a:r>
            <a:r>
              <a:rPr lang="en-US" altLang="en-US" u="sng">
                <a:ea typeface="MS PGothic" panose="020B0600070205080204" pitchFamily="34" charset="-128"/>
                <a:hlinkClick r:id="rId3"/>
              </a:rPr>
              <a:t>ibolja.cernak@jhuapl.edu</a:t>
            </a:r>
            <a:endParaRPr lang="en-US" altLang="en-US" u="sng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i="1">
                <a:ea typeface="MS PGothic" panose="020B0600070205080204" pitchFamily="34" charset="-128"/>
              </a:rPr>
              <a:t>Journal of Cerebral Blood Flow &amp; Metabolism</a:t>
            </a:r>
            <a:r>
              <a:rPr lang="en-US" altLang="en-US">
                <a:ea typeface="MS PGothic" panose="020B0600070205080204" pitchFamily="34" charset="-128"/>
              </a:rPr>
              <a:t> (2010) </a:t>
            </a:r>
            <a:r>
              <a:rPr lang="en-US" altLang="en-US" b="1">
                <a:ea typeface="MS PGothic" panose="020B0600070205080204" pitchFamily="34" charset="-128"/>
              </a:rPr>
              <a:t>30,</a:t>
            </a:r>
            <a:r>
              <a:rPr lang="en-US" altLang="en-US">
                <a:ea typeface="MS PGothic" panose="020B0600070205080204" pitchFamily="34" charset="-128"/>
              </a:rPr>
              <a:t> 255–266; doi:10.1038/jcbfm.2009.203; published online 7 October 2009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1336025-F5A2-75B8-E647-57BAD04C5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E209C-7159-4955-BD32-E4DA4EB4B0CE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27600" cy="3697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20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РЕСУСЦИТАЦІЯ: первинний огляд, повторний огляд, механізм пошкодження, діагноз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ПЕРЕДОПЕРАЦІЙНИЙ ЕТАП: передача, знеболення, сім’я, згода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ОПЕРАЦІЯ: анестезія, перерва, операційне втручання, процедури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ПОСТ-ОПЕРАЦІЙНИЙ	ЕТАП: оцінка стану, спрямована допомога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ІНТЕНСИВНА ТЕРАПІЯ: вентиляція, гіповолемія, гарячка та інфекція, неврологічна декомпенсація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ПОДАЛЬШИЙ ДОГЛЯД: щоденний догляд, оцінка стану, харчування, видужання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ВИПИСКА: критерії, настанови батькам, повернення до школи, подальша діяльність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Google Shape;316;g532f042ca8_0_61:notes">
            <a:extLst>
              <a:ext uri="{FF2B5EF4-FFF2-40B4-BE49-F238E27FC236}">
                <a16:creationId xmlns:a16="http://schemas.microsoft.com/office/drawing/2014/main" id="{168E13A2-F541-FCAE-A905-CDC852FDFDE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12643" name="Google Shape;317;g532f042ca8_0_61:notes">
            <a:extLst>
              <a:ext uri="{FF2B5EF4-FFF2-40B4-BE49-F238E27FC236}">
                <a16:creationId xmlns:a16="http://schemas.microsoft.com/office/drawing/2014/main" id="{280900E5-2D79-8881-8AA2-CD9E22EF8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2950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Google Shape;426;p21:notes"/>
          <p:cNvSpPr txBox="1">
            <a:spLocks noGrp="1"/>
          </p:cNvSpPr>
          <p:nvPr>
            <p:ph type="body" idx="1"/>
          </p:nvPr>
        </p:nvSpPr>
        <p:spPr>
          <a:xfrm>
            <a:off x="673100" y="4684712"/>
            <a:ext cx="5389562" cy="44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00" tIns="47350" rIns="94700" bIns="47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:notes"/>
          <p:cNvSpPr txBox="1"/>
          <p:nvPr/>
        </p:nvSpPr>
        <p:spPr>
          <a:xfrm>
            <a:off x="3811587" y="9372600"/>
            <a:ext cx="2922587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00" tIns="47350" rIns="94700" bIns="47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D3B1EEC-EDBF-E5D0-BF6B-04983126A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1363"/>
            <a:ext cx="4927600" cy="3697287"/>
          </a:xfrm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1ADB585B-7A31-0ACC-A321-074B38F5C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Idealized blast wave form: overpressure, followed by underpressure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F0E7338-1E6F-25DA-4643-6BC18A24C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975D17-5042-42FD-81D4-001C7CF2362B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27600" cy="3697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4:notes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2" cy="44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:notes"/>
          <p:cNvSpPr txBox="1"/>
          <p:nvPr/>
        </p:nvSpPr>
        <p:spPr>
          <a:xfrm>
            <a:off x="3814762" y="9371012"/>
            <a:ext cx="291941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:notes"/>
          <p:cNvSpPr txBox="1">
            <a:spLocks noGrp="1"/>
          </p:cNvSpPr>
          <p:nvPr>
            <p:ph type="body" idx="1"/>
          </p:nvPr>
        </p:nvSpPr>
        <p:spPr>
          <a:xfrm>
            <a:off x="896937" y="4684712"/>
            <a:ext cx="4941887" cy="444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325" tIns="46825" rIns="95325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6463" y="741363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27B6197-6DCA-B9C3-0691-87BC78A21D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A18112-7CB5-47FB-82ED-2AC6AD7309CB}" type="slidenum">
              <a:rPr lang="en-US" altLang="pt-BR" smtClean="0"/>
              <a:pPr/>
              <a:t>9</a:t>
            </a:fld>
            <a:endParaRPr lang="en-U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87CC5E8D-B599-B4AB-88B9-B8CA81C2F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7600" cy="3697287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10C325D-6F86-1093-4F96-3491A5EB7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/>
              <a:t>Coppola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 txBox="1">
            <a:spLocks noGrp="1"/>
          </p:cNvSpPr>
          <p:nvPr>
            <p:ph type="title"/>
          </p:nvPr>
        </p:nvSpPr>
        <p:spPr>
          <a:xfrm rot="5400000">
            <a:off x="4743451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body" idx="1"/>
          </p:nvPr>
        </p:nvSpPr>
        <p:spPr>
          <a:xfrm rot="5400000">
            <a:off x="781051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3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41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137" name="Google Shape;137;p4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>
            <a:spLocks noGrp="1"/>
          </p:cNvSpPr>
          <p:nvPr>
            <p:ph type="title"/>
          </p:nvPr>
        </p:nvSpPr>
        <p:spPr>
          <a:xfrm rot="5400000">
            <a:off x="4743451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body" idx="1"/>
          </p:nvPr>
        </p:nvSpPr>
        <p:spPr>
          <a:xfrm rot="5400000">
            <a:off x="781051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143" name="Google Shape;143;p42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144" name="Google Shape;144;p4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4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844C9DFA-7712-0A9A-71D2-10265FFADAD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19408-4BE9-4054-944F-07E8F5FD4FD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9068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r Slides with Phone Mockups">
  <p:cSld name="Inner Slides with Phone Mockup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7048500" y="0"/>
            <a:ext cx="2095500" cy="6858000"/>
          </a:xfrm>
          <a:prstGeom prst="rect">
            <a:avLst/>
          </a:prstGeom>
          <a:gradFill>
            <a:gsLst>
              <a:gs pos="0">
                <a:srgbClr val="4C76C7"/>
              </a:gs>
              <a:gs pos="100000">
                <a:srgbClr val="7CD0C7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525" y="6116040"/>
            <a:ext cx="932475" cy="35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7525500" y="6217633"/>
            <a:ext cx="1389600" cy="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 Investors Deck | </a:t>
            </a:r>
            <a:fld id="{00000000-1234-1234-1234-123412341234}" type="slidenum">
              <a:rPr lang="en" smtClean="0"/>
              <a:pPr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 amt="36000"/>
          </a:blip>
          <a:srcRect/>
          <a:stretch/>
        </p:blipFill>
        <p:spPr>
          <a:xfrm>
            <a:off x="7880151" y="3769568"/>
            <a:ext cx="1264000" cy="168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4">
            <a:alphaModFix amt="23000"/>
          </a:blip>
          <a:srcRect/>
          <a:stretch/>
        </p:blipFill>
        <p:spPr>
          <a:xfrm rot="5400000">
            <a:off x="7111050" y="5918"/>
            <a:ext cx="773800" cy="1160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681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 1">
  <p:cSld name="Title and two columns 2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;p7">
            <a:extLst>
              <a:ext uri="{FF2B5EF4-FFF2-40B4-BE49-F238E27FC236}">
                <a16:creationId xmlns:a16="http://schemas.microsoft.com/office/drawing/2014/main" id="{93115865-A523-C6AE-1FE9-56F6DD673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00"/>
            <a:ext cx="9144000" cy="6832600"/>
          </a:xfrm>
          <a:prstGeom prst="rect">
            <a:avLst/>
          </a:prstGeom>
          <a:gradFill rotWithShape="0">
            <a:gsLst>
              <a:gs pos="0">
                <a:srgbClr val="4C76C7"/>
              </a:gs>
              <a:gs pos="100000">
                <a:srgbClr val="7CD0C7"/>
              </a:gs>
            </a:gsLst>
            <a:lin ang="2700000"/>
          </a:gradFill>
          <a:ln w="9525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3" name="Google Shape;28;p7">
            <a:extLst>
              <a:ext uri="{FF2B5EF4-FFF2-40B4-BE49-F238E27FC236}">
                <a16:creationId xmlns:a16="http://schemas.microsoft.com/office/drawing/2014/main" id="{4FA912C9-C47B-191F-0319-0138329A72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6116638"/>
            <a:ext cx="9334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9;p7">
            <a:extLst>
              <a:ext uri="{FF2B5EF4-FFF2-40B4-BE49-F238E27FC236}">
                <a16:creationId xmlns:a16="http://schemas.microsoft.com/office/drawing/2014/main" id="{030B2D72-F8D8-8466-7771-ED1E3F8716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30;p7">
            <a:extLst>
              <a:ext uri="{FF2B5EF4-FFF2-40B4-BE49-F238E27FC236}">
                <a16:creationId xmlns:a16="http://schemas.microsoft.com/office/drawing/2014/main" id="{5B139831-A1F1-5A1E-CAFB-EF67E8F520E3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7524750" y="6218238"/>
            <a:ext cx="1390650" cy="469900"/>
          </a:xfr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buNone/>
              <a:defRPr sz="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>
              <a:defRPr/>
            </a:pPr>
            <a:r>
              <a:rPr lang="en-US"/>
              <a:t> Investors Deck | </a:t>
            </a:r>
            <a:fld id="{384078D8-4CD3-4D6D-8E99-5F4037838C6F}" type="slidenum">
              <a:rPr lang="en"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041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A78DEF-3353-771B-4296-E82E951C2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C0D50-DF53-C702-1184-E82321B21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095406-A039-4171-AB97-6AC8B609E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70D56-829A-D446-9E95-99F3D3D7AD55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699884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B16501-C25F-CB97-CF35-1D1EF5A87C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3AD46F-E5BB-253C-DA3E-79CEE9265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96EC8A-5966-2155-8B30-8CF4BA97C1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E580-E989-4AD9-B21F-E0131CA29D7A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117874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4"/>
          <p:cNvSpPr txBox="1">
            <a:spLocks noGrp="1"/>
          </p:cNvSpPr>
          <p:nvPr>
            <p:ph type="title"/>
          </p:nvPr>
        </p:nvSpPr>
        <p:spPr>
          <a:xfrm rot="5400000">
            <a:off x="4743451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body" idx="1"/>
          </p:nvPr>
        </p:nvSpPr>
        <p:spPr>
          <a:xfrm rot="5400000">
            <a:off x="781051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6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6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7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216" name="Google Shape;216;p5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232" name="Google Shape;232;p59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59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234" name="Google Shape;234;p5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5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240" name="Google Shape;240;p6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241" name="Google Shape;241;p6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1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247" name="Google Shape;247;p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6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3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8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43" name="Google Shape;43;p48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6.xml"/><Relationship Id="rId9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jpg"/><Relationship Id="rId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2CB7F23-274E-4F00-8E00-5BF16E66A5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777749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2CB7F23-274E-4F00-8E00-5BF16E66A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3CEBF8E-E821-4F47-BB78-50CE1CC549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235905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3CEBF8E-E821-4F47-BB78-50CE1CC549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563F14C-4B55-446E-AAC1-DC5A5B9491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674152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95" imgH="394" progId="TCLayout.ActiveDocument.1">
                  <p:embed/>
                </p:oleObj>
              </mc:Choice>
              <mc:Fallback>
                <p:oleObj name="think-cell Slide" r:id="rId9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563F14C-4B55-446E-AAC1-DC5A5B9491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92" r:id="rId3"/>
    <p:sldLayoutId id="2147483693" r:id="rId4"/>
    <p:sldLayoutId id="214748369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15F1A9-9AC5-46F6-8935-EAB976DB2F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72911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15F1A9-9AC5-46F6-8935-EAB976DB2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9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B8DD4A-4C68-4A5F-9703-6C207DAB8E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54229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B8DD4A-4C68-4A5F-9703-6C207DAB8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2170D23-47D9-4EE0-9222-27546C5C30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225103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2170D23-47D9-4EE0-9222-27546C5C3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7.jp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7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Relationship Id="rId6" Type="http://schemas.openxmlformats.org/officeDocument/2006/relationships/image" Target="../media/image48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twitter.com/Triajinc" TargetMode="External"/><Relationship Id="rId7" Type="http://schemas.openxmlformats.org/officeDocument/2006/relationships/hyperlink" Target="https://www.instagram.com/triajinc/" TargetMode="Externa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hyperlink" Target="https://www.linkedin.com/company/triaj/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hyperlink" Target="https://www.facebook.com/triajinc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C2B6903-9FE0-4E9A-A473-E91D80EAD9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5057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C2B6903-9FE0-4E9A-A473-E91D80EAD9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" name="Google Shape;267;p1"/>
          <p:cNvSpPr txBox="1">
            <a:spLocks noGrp="1"/>
          </p:cNvSpPr>
          <p:nvPr>
            <p:ph type="ctrTitle"/>
          </p:nvPr>
        </p:nvSpPr>
        <p:spPr>
          <a:xfrm>
            <a:off x="762000" y="-457200"/>
            <a:ext cx="7620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rgbClr val="F2F2F2"/>
                </a:solidFill>
              </a:rPr>
              <a:t>Вибухова травма</a:t>
            </a:r>
            <a:endParaRPr lang="uk-UA" dirty="0"/>
          </a:p>
        </p:txBody>
      </p:sp>
      <p:sp>
        <p:nvSpPr>
          <p:cNvPr id="268" name="Google Shape;268;p1"/>
          <p:cNvSpPr txBox="1">
            <a:spLocks noGrp="1"/>
          </p:cNvSpPr>
          <p:nvPr>
            <p:ph type="subTitle" idx="1"/>
          </p:nvPr>
        </p:nvSpPr>
        <p:spPr>
          <a:xfrm>
            <a:off x="457200" y="2133600"/>
            <a:ext cx="81534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Times New Roman"/>
              <a:buNone/>
            </a:pPr>
            <a:r>
              <a:rPr lang="en-US" b="1">
                <a:solidFill>
                  <a:srgbClr val="F2F2F2"/>
                </a:solidFill>
              </a:rPr>
              <a:t>Мартін Р</a:t>
            </a:r>
            <a:r>
              <a:rPr lang="en-US" sz="3200" b="1" i="0" u="none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Айхельберґер, </a:t>
            </a:r>
            <a:endParaRPr sz="32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доктор медицини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Times New Roman"/>
              <a:buNone/>
            </a:pPr>
            <a:r>
              <a:rPr lang="en-US" sz="1600" b="1">
                <a:solidFill>
                  <a:srgbClr val="F2F2F2"/>
                </a:solidFill>
              </a:rPr>
              <a:t>Професор хірургії та педіатрії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Times New Roman"/>
              <a:buNone/>
            </a:pPr>
            <a:r>
              <a:rPr lang="en-US" sz="1600" b="1">
                <a:solidFill>
                  <a:srgbClr val="F2F2F2"/>
                </a:solidFill>
              </a:rPr>
              <a:t>Національний дитячий медичний центр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Times New Roman"/>
              <a:buNone/>
            </a:pPr>
            <a:r>
              <a:rPr lang="en-US" sz="1600" b="1">
                <a:solidFill>
                  <a:srgbClr val="F2F2F2"/>
                </a:solidFill>
              </a:rPr>
              <a:t>Вашингтон</a:t>
            </a:r>
            <a:r>
              <a:rPr lang="en-US" sz="1600" b="1" i="0" u="none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округ Колу</a:t>
            </a:r>
            <a:r>
              <a:rPr lang="en-US" sz="1600" b="1">
                <a:solidFill>
                  <a:srgbClr val="F2F2F2"/>
                </a:solidFill>
              </a:rPr>
              <a:t>мбія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1" i="0" u="none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9" name="Google Shape;269;p1"/>
          <p:cNvCxnSpPr/>
          <p:nvPr/>
        </p:nvCxnSpPr>
        <p:spPr>
          <a:xfrm>
            <a:off x="457200" y="1676400"/>
            <a:ext cx="83058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Saddam facial injuries.jpg">
            <a:extLst>
              <a:ext uri="{FF2B5EF4-FFF2-40B4-BE49-F238E27FC236}">
                <a16:creationId xmlns:a16="http://schemas.microsoft.com/office/drawing/2014/main" id="{0541E40B-150B-C45E-D4A9-3D04C29F38A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52400"/>
            <a:ext cx="8096250" cy="6477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ubano - IMAG0069">
            <a:extLst>
              <a:ext uri="{FF2B5EF4-FFF2-40B4-BE49-F238E27FC236}">
                <a16:creationId xmlns:a16="http://schemas.microsoft.com/office/drawing/2014/main" id="{7A733716-5162-0152-8C7D-324B76D5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613585E-1C85-4FC8-8F42-31412F2A12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9355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613585E-1C85-4FC8-8F42-31412F2A12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4" name="Google Shape;304;p6"/>
          <p:cNvGrpSpPr/>
          <p:nvPr/>
        </p:nvGrpSpPr>
        <p:grpSpPr>
          <a:xfrm>
            <a:off x="5257800" y="1371600"/>
            <a:ext cx="3581400" cy="5029200"/>
            <a:chOff x="5562600" y="1828800"/>
            <a:chExt cx="2971800" cy="3849159"/>
          </a:xfrm>
        </p:grpSpPr>
        <p:pic>
          <p:nvPicPr>
            <p:cNvPr id="305" name="Google Shape;305;p6" descr="Saturday 26th July 2008 005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62600" y="1828800"/>
              <a:ext cx="2971800" cy="38491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6"/>
            <p:cNvSpPr txBox="1"/>
            <p:nvPr/>
          </p:nvSpPr>
          <p:spPr>
            <a:xfrm>
              <a:off x="6629400" y="2590800"/>
              <a:ext cx="381000" cy="45720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uk-UA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6"/>
          <p:cNvSpPr txBox="1"/>
          <p:nvPr/>
        </p:nvSpPr>
        <p:spPr>
          <a:xfrm>
            <a:off x="381000" y="1066800"/>
            <a:ext cx="4876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132075" bIns="508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uk-UA" sz="24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371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★"/>
            </a:pPr>
            <a:r>
              <a:rPr lang="uk-UA" sz="24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24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Турнікет</a:t>
            </a:r>
            <a:r>
              <a:rPr lang="uk-UA" sz="2400" b="0" i="0" u="none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uk-UA" sz="2400" b="0" i="0" u="none">
              <a:solidFill>
                <a:schemeClr val="lt1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marL="0" marR="0" lvl="0" indent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uk-UA" sz="2400" b="0" i="0" u="none">
              <a:solidFill>
                <a:schemeClr val="lt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308" name="Google Shape;308;p6"/>
          <p:cNvSpPr txBox="1"/>
          <p:nvPr/>
        </p:nvSpPr>
        <p:spPr>
          <a:xfrm>
            <a:off x="567267" y="5210249"/>
            <a:ext cx="37809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132075" bIns="508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Calibri"/>
              <a:buNone/>
            </a:pP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Рятує життя</a:t>
            </a:r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Calibri"/>
              <a:buNone/>
            </a:pP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Не збільшується кількість ампутацій</a:t>
            </a:r>
            <a:endParaRPr lang="uk-UA" sz="2400" b="1" i="0" u="none" dirty="0">
              <a:solidFill>
                <a:srgbClr val="FFFF00"/>
              </a:solidFill>
              <a:latin typeface="Times New Roman" panose="02020603050405020304" pitchFamily="18" charset="0"/>
              <a:ea typeface="Courier"/>
              <a:cs typeface="Times New Roman" panose="02020603050405020304" pitchFamily="18" charset="0"/>
              <a:sym typeface="Courier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3000" b="1" i="0" u="none" dirty="0">
              <a:solidFill>
                <a:srgbClr val="FFFF00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309" name="Google Shape;309;p6"/>
          <p:cNvSpPr txBox="1"/>
          <p:nvPr/>
        </p:nvSpPr>
        <p:spPr>
          <a:xfrm>
            <a:off x="76200" y="6535737"/>
            <a:ext cx="5029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uk-UA" sz="1600" b="1" i="0" u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uk-UA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Краг та ін.</a:t>
            </a:r>
            <a:r>
              <a:rPr lang="uk-UA" sz="16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Ann Surg 249(1):1, 2009</a:t>
            </a:r>
            <a:endParaRPr lang="uk-UA"/>
          </a:p>
        </p:txBody>
      </p:sp>
      <p:pic>
        <p:nvPicPr>
          <p:cNvPr id="310" name="Google Shape;31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9200" y="3911600"/>
            <a:ext cx="3962400" cy="2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"/>
          <p:cNvSpPr txBox="1">
            <a:spLocks noGrp="1"/>
          </p:cNvSpPr>
          <p:nvPr>
            <p:ph type="title"/>
          </p:nvPr>
        </p:nvSpPr>
        <p:spPr>
          <a:xfrm>
            <a:off x="457200" y="-228600"/>
            <a:ext cx="82296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rgbClr val="FFFFFF"/>
                </a:solidFill>
              </a:rPr>
              <a:t>Турнікет</a:t>
            </a:r>
            <a:endParaRPr lang="uk-UA"/>
          </a:p>
        </p:txBody>
      </p:sp>
      <p:cxnSp>
        <p:nvCxnSpPr>
          <p:cNvPr id="312" name="Google Shape;312;p6"/>
          <p:cNvCxnSpPr/>
          <p:nvPr/>
        </p:nvCxnSpPr>
        <p:spPr>
          <a:xfrm>
            <a:off x="0" y="1295400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13" name="Google Shape;313;p6"/>
          <p:cNvCxnSpPr/>
          <p:nvPr/>
        </p:nvCxnSpPr>
        <p:spPr>
          <a:xfrm rot="5400000" flipH="1">
            <a:off x="5638800" y="3276600"/>
            <a:ext cx="1828800" cy="457200"/>
          </a:xfrm>
          <a:prstGeom prst="straightConnector1">
            <a:avLst/>
          </a:prstGeom>
          <a:noFill/>
          <a:ln w="66675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grpSp>
        <p:nvGrpSpPr>
          <p:cNvPr id="314" name="Google Shape;314;p6"/>
          <p:cNvGrpSpPr/>
          <p:nvPr/>
        </p:nvGrpSpPr>
        <p:grpSpPr>
          <a:xfrm>
            <a:off x="355600" y="2068512"/>
            <a:ext cx="4064000" cy="3113087"/>
            <a:chOff x="355600" y="2069206"/>
            <a:chExt cx="4064000" cy="3112394"/>
          </a:xfrm>
        </p:grpSpPr>
        <p:pic>
          <p:nvPicPr>
            <p:cNvPr id="315" name="Google Shape;315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5600" y="2069206"/>
              <a:ext cx="4064000" cy="3112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6"/>
            <p:cNvSpPr txBox="1"/>
            <p:nvPr/>
          </p:nvSpPr>
          <p:spPr>
            <a:xfrm>
              <a:off x="1524000" y="3429000"/>
              <a:ext cx="2180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uk-UA" sz="2000" b="1">
                  <a:solidFill>
                    <a:schemeClr val="dk1"/>
                  </a:solidFill>
                </a:rPr>
                <a:t>Без турнікету</a:t>
              </a:r>
              <a:r>
                <a:rPr lang="uk-UA" sz="20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lang="uk-UA"/>
            </a:p>
          </p:txBody>
        </p:sp>
        <p:cxnSp>
          <p:nvCxnSpPr>
            <p:cNvPr id="317" name="Google Shape;317;p6"/>
            <p:cNvCxnSpPr/>
            <p:nvPr/>
          </p:nvCxnSpPr>
          <p:spPr>
            <a:xfrm flipH="1">
              <a:off x="1066800" y="3810000"/>
              <a:ext cx="990600" cy="7620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8711AF3-44A9-4C83-8F66-944A259E92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1122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8711AF3-44A9-4C83-8F66-944A259E9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" name="Google Shape;322;p7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Кровообіг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23" name="Google Shape;323;p7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24" name="Google Shape;324;p7"/>
          <p:cNvSpPr txBox="1"/>
          <p:nvPr/>
        </p:nvSpPr>
        <p:spPr>
          <a:xfrm>
            <a:off x="381000" y="1503362"/>
            <a:ext cx="8305800" cy="4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Char char="•"/>
            </a:pPr>
            <a:r>
              <a:rPr lang="uk-UA" sz="32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Дорослі</a:t>
            </a:r>
            <a:endParaRPr lang="uk-UA">
              <a:solidFill>
                <a:schemeClr val="bg1"/>
              </a:solidFill>
            </a:endParaRPr>
          </a:p>
          <a:p>
            <a:pPr marL="1371600" marR="0" lvl="3" indent="-152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Цільна кров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найкраще</a:t>
            </a:r>
            <a:endParaRPr lang="uk-UA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uk-UA" sz="1600" b="1" i="0" u="none" strike="noStrike" cap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152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еритроцити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плазма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тромбоцити</a:t>
            </a:r>
            <a:endParaRPr lang="uk-UA">
              <a:solidFill>
                <a:schemeClr val="bg1"/>
              </a:solidFill>
            </a:endParaRPr>
          </a:p>
          <a:p>
            <a:pPr marL="9144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uk-UA" sz="2400" b="1" i="0" u="none" strike="noStrike" cap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Char char="•"/>
            </a:pPr>
            <a:r>
              <a:rPr lang="uk-UA" sz="32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Діти</a:t>
            </a:r>
            <a:endParaRPr lang="uk-UA">
              <a:solidFill>
                <a:schemeClr val="bg1"/>
              </a:solidFill>
            </a:endParaRPr>
          </a:p>
          <a:p>
            <a:pPr marL="1371600" marR="0" lvl="3" indent="-152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Цільна кров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20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см3/кг</a:t>
            </a:r>
            <a:endParaRPr lang="uk-UA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uk-UA" sz="1600" b="1" i="0" u="none" strike="noStrike" cap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152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см3/кг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еритроцитів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10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см3/кг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плазми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10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см3/кг</a:t>
            </a:r>
            <a:r>
              <a:rPr lang="uk-UA" sz="2400" b="1" i="0" u="none" strike="noStrike" cap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тромбоцитів</a:t>
            </a:r>
            <a:endParaRPr lang="uk-UA">
              <a:solidFill>
                <a:schemeClr val="bg1"/>
              </a:solidFill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7"/>
          <p:cNvSpPr txBox="1"/>
          <p:nvPr/>
        </p:nvSpPr>
        <p:spPr>
          <a:xfrm>
            <a:off x="533400" y="5354638"/>
            <a:ext cx="8077200" cy="11979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uk-UA" sz="36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Обмежена кількість</a:t>
            </a:r>
            <a:r>
              <a:rPr lang="uk-UA" sz="36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 </a:t>
            </a:r>
            <a:r>
              <a:rPr lang="uk-UA" sz="36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 для реанімації</a:t>
            </a:r>
            <a:endParaRPr lang="uk-UA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118CDB6-92ED-4780-9BE2-4F820906EB0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813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118CDB6-92ED-4780-9BE2-4F820906EB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" name="Google Shape;330;p8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Дихальні шляхи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31" name="Google Shape;331;p8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32" name="Google Shape;332;p8"/>
          <p:cNvSpPr txBox="1"/>
          <p:nvPr/>
        </p:nvSpPr>
        <p:spPr>
          <a:xfrm>
            <a:off x="390925" y="1600200"/>
            <a:ext cx="3482575" cy="298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Вдихання</a:t>
            </a:r>
            <a:r>
              <a:rPr lang="uk-UA" sz="2800" b="1" i="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uk-UA" sz="28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800" b="1" i="0" u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Пропущена травма</a:t>
            </a:r>
            <a:r>
              <a:rPr lang="uk-UA" sz="28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uk-UA" sz="2800"/>
          </a:p>
        </p:txBody>
      </p:sp>
      <p:cxnSp>
        <p:nvCxnSpPr>
          <p:cNvPr id="333" name="Google Shape;333;p8"/>
          <p:cNvCxnSpPr>
            <a:cxnSpLocks/>
          </p:cNvCxnSpPr>
          <p:nvPr/>
        </p:nvCxnSpPr>
        <p:spPr>
          <a:xfrm>
            <a:off x="4132382" y="4130041"/>
            <a:ext cx="0" cy="496992"/>
          </a:xfrm>
          <a:prstGeom prst="straightConnector1">
            <a:avLst/>
          </a:prstGeom>
          <a:noFill/>
          <a:ln w="825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sp>
        <p:nvSpPr>
          <p:cNvPr id="6" name="Google Shape;332;p8">
            <a:extLst>
              <a:ext uri="{FF2B5EF4-FFF2-40B4-BE49-F238E27FC236}">
                <a16:creationId xmlns:a16="http://schemas.microsoft.com/office/drawing/2014/main" id="{CB699767-79E9-4E91-A29D-E33CF122024E}"/>
              </a:ext>
            </a:extLst>
          </p:cNvPr>
          <p:cNvSpPr txBox="1"/>
          <p:nvPr/>
        </p:nvSpPr>
        <p:spPr>
          <a:xfrm>
            <a:off x="3893152" y="1600200"/>
            <a:ext cx="4859923" cy="466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Інтубація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бронхоскопія</a:t>
            </a:r>
            <a:endParaRPr lang="uk-UA" sz="28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Трахеотомія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уникати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Затримка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дисфагія 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(12 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Частота дихання</a:t>
            </a: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Cпостереження 24 год</a:t>
            </a:r>
            <a:endParaRPr lang="uk-UA" sz="28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Бронхоскопія</a:t>
            </a:r>
            <a:endParaRPr lang="uk-UA" sz="28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28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Інтубація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uk-UA" sz="28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uk-UA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8E7063-CE80-4DB0-9250-DBB48823A6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2519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8E7063-CE80-4DB0-9250-DBB48823A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" name="Google Shape;338;p9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Дихання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39" name="Google Shape;339;p9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41" name="Google Shape;341;p9"/>
          <p:cNvCxnSpPr/>
          <p:nvPr/>
        </p:nvCxnSpPr>
        <p:spPr>
          <a:xfrm rot="10800000">
            <a:off x="838200" y="1981200"/>
            <a:ext cx="0" cy="685800"/>
          </a:xfrm>
          <a:prstGeom prst="straightConnector1">
            <a:avLst/>
          </a:prstGeom>
          <a:noFill/>
          <a:ln w="101600" cap="flat" cmpd="sng">
            <a:solidFill>
              <a:srgbClr val="FFFF00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cxnSp>
        <p:nvCxnSpPr>
          <p:cNvPr id="342" name="Google Shape;342;p9"/>
          <p:cNvCxnSpPr/>
          <p:nvPr/>
        </p:nvCxnSpPr>
        <p:spPr>
          <a:xfrm rot="10800000">
            <a:off x="838200" y="3886200"/>
            <a:ext cx="0" cy="685800"/>
          </a:xfrm>
          <a:prstGeom prst="straightConnector1">
            <a:avLst/>
          </a:prstGeom>
          <a:noFill/>
          <a:ln w="101600" cap="flat" cmpd="sng">
            <a:solidFill>
              <a:srgbClr val="FFFF00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BBD52F-3AB9-4698-AE42-66260B33B119}"/>
              </a:ext>
            </a:extLst>
          </p:cNvPr>
          <p:cNvSpPr txBox="1"/>
          <p:nvPr/>
        </p:nvSpPr>
        <p:spPr>
          <a:xfrm>
            <a:off x="1082565" y="1981200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52F04-5AA4-48D8-9BEC-40EB3F088731}"/>
              </a:ext>
            </a:extLst>
          </p:cNvPr>
          <p:cNvSpPr txBox="1"/>
          <p:nvPr/>
        </p:nvSpPr>
        <p:spPr>
          <a:xfrm>
            <a:off x="1082565" y="393591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F4B7C-52B5-484F-B293-BCFBD135B596}"/>
              </a:ext>
            </a:extLst>
          </p:cNvPr>
          <p:cNvSpPr txBox="1"/>
          <p:nvPr/>
        </p:nvSpPr>
        <p:spPr>
          <a:xfrm>
            <a:off x="2805823" y="19812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Пневмоторакс</a:t>
            </a:r>
            <a:endParaRPr lang="uk-UA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6C6B1-B58C-488F-96EF-3EA1D56BADE6}"/>
              </a:ext>
            </a:extLst>
          </p:cNvPr>
          <p:cNvSpPr txBox="1"/>
          <p:nvPr/>
        </p:nvSpPr>
        <p:spPr>
          <a:xfrm>
            <a:off x="2805823" y="3935916"/>
            <a:ext cx="241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Негайна реанімація</a:t>
            </a:r>
            <a:endParaRPr lang="uk-UA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1644D-61C4-4868-9D59-B52E50637587}"/>
              </a:ext>
            </a:extLst>
          </p:cNvPr>
          <p:cNvSpPr txBox="1"/>
          <p:nvPr/>
        </p:nvSpPr>
        <p:spPr>
          <a:xfrm>
            <a:off x="5740307" y="1981200"/>
            <a:ext cx="2260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Грудні трубки з обох сторін</a:t>
            </a:r>
            <a:endParaRPr lang="uk-UA" sz="2400">
              <a:solidFill>
                <a:schemeClr val="bg1"/>
              </a:solidFill>
              <a:ea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 рентгену</a:t>
            </a:r>
            <a:endParaRPr lang="uk-UA" sz="24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0296A-2E91-4FE5-A3D5-95EE7EB9B4BD}"/>
              </a:ext>
            </a:extLst>
          </p:cNvPr>
          <p:cNvSpPr txBox="1"/>
          <p:nvPr/>
        </p:nvSpPr>
        <p:spPr>
          <a:xfrm>
            <a:off x="2653045" y="5703276"/>
            <a:ext cx="38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Затримка 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Смерть</a:t>
            </a:r>
            <a:endParaRPr lang="uk-UA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C7317-0FDF-4AB5-B10B-3B3750E4ACD4}"/>
              </a:ext>
            </a:extLst>
          </p:cNvPr>
          <p:cNvSpPr txBox="1"/>
          <p:nvPr/>
        </p:nvSpPr>
        <p:spPr>
          <a:xfrm>
            <a:off x="5740307" y="3935916"/>
            <a:ext cx="2417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Грудні трубки з обох сторін</a:t>
            </a:r>
            <a:endParaRPr lang="uk-UA" sz="2400">
              <a:solidFill>
                <a:schemeClr val="bg1"/>
              </a:solidFill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 рентгену</a:t>
            </a:r>
            <a:endParaRPr lang="uk-UA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ouble laps.jpg                                                00070BADMacintosh HD                   B746699A:">
            <a:extLst>
              <a:ext uri="{FF2B5EF4-FFF2-40B4-BE49-F238E27FC236}">
                <a16:creationId xmlns:a16="http://schemas.microsoft.com/office/drawing/2014/main" id="{FFB3BC90-99AD-645A-6BEF-90F6B459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04800"/>
            <a:ext cx="84343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5A78C39-9595-5D4B-1C63-D1B779CACBE6}"/>
              </a:ext>
            </a:extLst>
          </p:cNvPr>
          <p:cNvSpPr txBox="1"/>
          <p:nvPr/>
        </p:nvSpPr>
        <p:spPr>
          <a:xfrm>
            <a:off x="8856264" y="6458631"/>
            <a:ext cx="136256" cy="210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9" tIns="35719" rIns="35719" bIns="35719" spcCol="38100" anchor="ctr">
            <a:spAutoFit/>
          </a:bodyPr>
          <a:lstStyle/>
          <a:p>
            <a:pPr defTabSz="410756">
              <a:defRPr/>
            </a:pPr>
            <a:r>
              <a:rPr lang="en-US" sz="9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1987" name="Chart 6">
            <a:extLst>
              <a:ext uri="{FF2B5EF4-FFF2-40B4-BE49-F238E27FC236}">
                <a16:creationId xmlns:a16="http://schemas.microsoft.com/office/drawing/2014/main" id="{9014C802-707E-E34A-3C5C-2D2BB03E5DE3}"/>
              </a:ext>
            </a:extLst>
          </p:cNvPr>
          <p:cNvGraphicFramePr>
            <a:graphicFrameLocks/>
          </p:cNvGraphicFramePr>
          <p:nvPr/>
        </p:nvGraphicFramePr>
        <p:xfrm>
          <a:off x="5735638" y="2379663"/>
          <a:ext cx="3173412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182388" imgH="3261643" progId="Excel.Chart.8">
                  <p:embed/>
                </p:oleObj>
              </mc:Choice>
              <mc:Fallback>
                <p:oleObj name="Chart" r:id="rId3" imgW="3182388" imgH="3261643" progId="Excel.Chart.8">
                  <p:embed/>
                  <p:pic>
                    <p:nvPicPr>
                      <p:cNvPr id="41987" name="Chart 6">
                        <a:extLst>
                          <a:ext uri="{FF2B5EF4-FFF2-40B4-BE49-F238E27FC236}">
                            <a16:creationId xmlns:a16="http://schemas.microsoft.com/office/drawing/2014/main" id="{9014C802-707E-E34A-3C5C-2D2BB03E5DE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38" y="2379663"/>
                        <a:ext cx="3173412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03B6EF7-B3BE-ABF0-F584-28B489510FFB}"/>
              </a:ext>
            </a:extLst>
          </p:cNvPr>
          <p:cNvSpPr/>
          <p:nvPr/>
        </p:nvSpPr>
        <p:spPr>
          <a:xfrm>
            <a:off x="0" y="1271588"/>
            <a:ext cx="9155113" cy="5654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/>
          </a:p>
        </p:txBody>
      </p:sp>
      <p:pic>
        <p:nvPicPr>
          <p:cNvPr id="37" name="0F88E1F4-43C1-4FCD-94C2-D3CA51EFBF40" descr="99C90076-450A-4FEB-9414-94C1EF094CF4@attlocal">
            <a:extLst>
              <a:ext uri="{FF2B5EF4-FFF2-40B4-BE49-F238E27FC236}">
                <a16:creationId xmlns:a16="http://schemas.microsoft.com/office/drawing/2014/main" id="{22605915-7A50-8CF8-3289-A0E49051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9913" y="323850"/>
            <a:ext cx="3000375" cy="8651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1990" name="TextBox 9">
            <a:extLst>
              <a:ext uri="{FF2B5EF4-FFF2-40B4-BE49-F238E27FC236}">
                <a16:creationId xmlns:a16="http://schemas.microsoft.com/office/drawing/2014/main" id="{7D27C642-E6F9-6311-2DD9-A62FFFB0A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952" y="5908645"/>
            <a:ext cx="5373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sz="2000" dirty="0">
                <a:solidFill>
                  <a:schemeClr val="bg1"/>
                </a:solidFill>
              </a:rPr>
              <a:t>РЯТУЙТЕ ЖИТТЯ ДІТЕЙ ТОЧНО СВОЄЧНО</a:t>
            </a:r>
            <a:endParaRPr lang="en-US" altLang="en-US" sz="2000" i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pic>
        <p:nvPicPr>
          <p:cNvPr id="41991" name="Picture 1" descr="page1image66086656">
            <a:extLst>
              <a:ext uri="{FF2B5EF4-FFF2-40B4-BE49-F238E27FC236}">
                <a16:creationId xmlns:a16="http://schemas.microsoft.com/office/drawing/2014/main" id="{30CEDA13-3E10-97DE-CCFB-5C28141A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797050"/>
            <a:ext cx="77422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E505C0-D6FC-A93B-AA68-0864CBF55079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69913" y="4559300"/>
            <a:ext cx="1665287" cy="1665288"/>
          </a:xfrm>
          <a:prstGeom prst="rect">
            <a:avLst/>
          </a:prstGeom>
          <a:effectLst>
            <a:outerShdw blurRad="190500" dist="38100" dir="4740000" sx="109000" sy="109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F1C7C0F-C8B9-C934-4FE0-2FD00178C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5791200" cy="877887"/>
          </a:xfrm>
        </p:spPr>
        <p:txBody>
          <a:bodyPr/>
          <a:lstStyle/>
          <a:p>
            <a:pPr eaLnBrk="1" hangingPunct="1"/>
            <a:r>
              <a:rPr lang="uk-UA" sz="3600" b="1" dirty="0">
                <a:solidFill>
                  <a:srgbClr val="F2F2F2"/>
                </a:solidFill>
              </a:rPr>
              <a:t>Вибухова травма</a:t>
            </a:r>
            <a:endParaRPr lang="pt-BR" altLang="pt-BR" sz="3600" b="1" dirty="0">
              <a:solidFill>
                <a:schemeClr val="bg1"/>
              </a:solidFill>
            </a:endParaRPr>
          </a:p>
        </p:txBody>
      </p:sp>
      <p:pic>
        <p:nvPicPr>
          <p:cNvPr id="44035" name="Content Placeholder 3">
            <a:extLst>
              <a:ext uri="{FF2B5EF4-FFF2-40B4-BE49-F238E27FC236}">
                <a16:creationId xmlns:a16="http://schemas.microsoft.com/office/drawing/2014/main" id="{5717A7CC-BB68-6140-BB5B-7A011A58B4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B10CCF6-E110-4190-9DAB-86D6A0D5F0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2298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B10CCF6-E110-4190-9DAB-86D6A0D5F0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7" name="Google Shape;347;p10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Голова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48" name="Google Shape;348;p10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49" name="Google Shape;349;p10"/>
          <p:cNvSpPr txBox="1"/>
          <p:nvPr/>
        </p:nvSpPr>
        <p:spPr>
          <a:xfrm>
            <a:off x="673100" y="1835843"/>
            <a:ext cx="2603500" cy="34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Етіологія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КТ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400" b="1" i="0" u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Складність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400" b="1" i="0" u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400" b="1" i="0" u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Хірургія</a:t>
            </a:r>
            <a:endParaRPr lang="uk-UA" sz="2400"/>
          </a:p>
        </p:txBody>
      </p:sp>
      <p:sp>
        <p:nvSpPr>
          <p:cNvPr id="5" name="Google Shape;349;p10">
            <a:extLst>
              <a:ext uri="{FF2B5EF4-FFF2-40B4-BE49-F238E27FC236}">
                <a16:creationId xmlns:a16="http://schemas.microsoft.com/office/drawing/2014/main" id="{12947758-094F-44D1-AA9B-0F7CB6BFBC7B}"/>
              </a:ext>
            </a:extLst>
          </p:cNvPr>
          <p:cNvSpPr txBox="1"/>
          <p:nvPr/>
        </p:nvSpPr>
        <p:spPr>
          <a:xfrm>
            <a:off x="3848100" y="1835843"/>
            <a:ext cx="5016500" cy="415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Баротравма,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проникаюча рана</a:t>
            </a:r>
            <a:endParaRPr lang="uk-UA" sz="2400">
              <a:solidFill>
                <a:schemeClr val="bg1"/>
              </a:solidFill>
              <a:ea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400" b="1" i="0" u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Гірше, ніж виглядає</a:t>
            </a:r>
            <a:endParaRPr lang="uk-UA" sz="240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Відкладений набряк</a:t>
            </a:r>
            <a:r>
              <a:rPr lang="uk-UA" sz="24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48-72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</a:t>
            </a:r>
            <a:endParaRPr lang="uk-UA" sz="240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ЦПТ</a:t>
            </a:r>
            <a:r>
              <a:rPr lang="uk-UA" sz="24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підтримувати</a:t>
            </a:r>
            <a:endParaRPr lang="uk-UA" sz="240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Краніектомія</a:t>
            </a:r>
            <a:endParaRPr lang="uk-UA" sz="240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Дуральне розширення</a:t>
            </a:r>
            <a:endParaRPr lang="uk-UA" sz="240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None/>
            </a:pPr>
            <a:r>
              <a:rPr lang="uk-UA" sz="2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Промивання</a:t>
            </a:r>
            <a:endParaRPr lang="uk-UA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857945-A0CA-4486-82E0-B670A06040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70385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857945-A0CA-4486-82E0-B670A0604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" name="Google Shape;275;p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lt1"/>
                </a:solidFill>
              </a:rPr>
              <a:t>Національний дитячий медичний центр</a:t>
            </a:r>
            <a:endParaRPr lang="uk-UA"/>
          </a:p>
        </p:txBody>
      </p:sp>
      <p:pic>
        <p:nvPicPr>
          <p:cNvPr id="276" name="Google Shape;276;p2" descr="hospital"/>
          <p:cNvPicPr preferRelativeResize="0"/>
          <p:nvPr/>
        </p:nvPicPr>
        <p:blipFill rotWithShape="1">
          <a:blip r:embed="rId6">
            <a:alphaModFix/>
          </a:blip>
          <a:srcRect t="4090"/>
          <a:stretch/>
        </p:blipFill>
        <p:spPr>
          <a:xfrm>
            <a:off x="1676400" y="2185987"/>
            <a:ext cx="5918200" cy="42052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"/>
          <p:cNvCxnSpPr/>
          <p:nvPr/>
        </p:nvCxnSpPr>
        <p:spPr>
          <a:xfrm>
            <a:off x="15875" y="1978025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B477DAA-617C-4AE0-98A5-3C0A9E185D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60697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B477DAA-617C-4AE0-98A5-3C0A9E185D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4" name="Google Shape;354;p11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en-US" sz="54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Реанімація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355" name="Google Shape;355;p11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56" name="Google Shape;356;p11"/>
          <p:cNvSpPr txBox="1"/>
          <p:nvPr/>
        </p:nvSpPr>
        <p:spPr>
          <a:xfrm>
            <a:off x="698500" y="1715600"/>
            <a:ext cx="7797800" cy="50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Гіпертонічний розчин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3%</a:t>
            </a:r>
            <a:endParaRPr lang="uk-UA" dirty="0">
              <a:solidFill>
                <a:schemeClr val="bg1"/>
              </a:solidFill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см3</a:t>
            </a: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кг</a:t>
            </a: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болюс</a:t>
            </a:r>
            <a:endParaRPr lang="uk-UA" dirty="0">
              <a:solidFill>
                <a:schemeClr val="bg1"/>
              </a:solidFill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≥ 145 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мекв</a:t>
            </a: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</a:t>
            </a: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натрію в сироватці</a:t>
            </a: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Маннітол 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Гостра грижа</a:t>
            </a:r>
            <a:endParaRPr lang="uk-UA" dirty="0">
              <a:solidFill>
                <a:schemeClr val="bg1"/>
              </a:solidFill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0.25-1 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мг</a:t>
            </a: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кг</a:t>
            </a:r>
            <a:r>
              <a:rPr lang="uk-UA" sz="16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uk-UA" dirty="0">
              <a:solidFill>
                <a:schemeClr val="bg1"/>
              </a:solidFill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uk-UA" sz="32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&lt; 320 </a:t>
            </a:r>
            <a:r>
              <a:rPr lang="uk-UA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осмолярність плазми</a:t>
            </a:r>
            <a:endParaRPr lang="uk-UA" sz="1600" b="0" i="0" u="none" strike="noStrike" cap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uk-UA" sz="3200" b="0" i="0" u="none" strike="noStrike" cap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Краніектомія 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Рання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  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ВЧТ</a:t>
            </a:r>
            <a:endParaRPr lang="uk-UA" sz="32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7" name="Google Shape;357;p11"/>
          <p:cNvCxnSpPr/>
          <p:nvPr/>
        </p:nvCxnSpPr>
        <p:spPr>
          <a:xfrm>
            <a:off x="5746318" y="5642622"/>
            <a:ext cx="0" cy="533400"/>
          </a:xfrm>
          <a:prstGeom prst="straightConnector1">
            <a:avLst/>
          </a:prstGeom>
          <a:noFill/>
          <a:ln w="825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3yogswhead - azarow">
            <a:extLst>
              <a:ext uri="{FF2B5EF4-FFF2-40B4-BE49-F238E27FC236}">
                <a16:creationId xmlns:a16="http://schemas.microsoft.com/office/drawing/2014/main" id="{E27E882C-DEC1-2307-892F-FA4AD544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94725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4C2DD10-400F-6AC0-8807-35490ECAC6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>
              <a:defRPr/>
            </a:pPr>
            <a:r>
              <a:rPr lang="uk-UA" sz="5400" dirty="0">
                <a:solidFill>
                  <a:schemeClr val="bg1"/>
                </a:solidFill>
              </a:rPr>
              <a:t>Вибух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0179" name="Picture 8" descr="hauser_michael">
            <a:extLst>
              <a:ext uri="{FF2B5EF4-FFF2-40B4-BE49-F238E27FC236}">
                <a16:creationId xmlns:a16="http://schemas.microsoft.com/office/drawing/2014/main" id="{B747A408-0C75-7F5A-FD9D-3EED6C3B05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43100"/>
            <a:ext cx="4038600" cy="4038600"/>
          </a:xfrm>
        </p:spPr>
      </p:pic>
      <p:pic>
        <p:nvPicPr>
          <p:cNvPr id="50180" name="Picture 9" descr="hauser_michael">
            <a:extLst>
              <a:ext uri="{FF2B5EF4-FFF2-40B4-BE49-F238E27FC236}">
                <a16:creationId xmlns:a16="http://schemas.microsoft.com/office/drawing/2014/main" id="{1E61A8F6-6FDA-7994-A2E9-72C2D4034AA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43100"/>
            <a:ext cx="4038600" cy="4038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6">
            <a:extLst>
              <a:ext uri="{FF2B5EF4-FFF2-40B4-BE49-F238E27FC236}">
                <a16:creationId xmlns:a16="http://schemas.microsoft.com/office/drawing/2014/main" id="{98856CD7-488F-2D5B-8F53-B303426D29A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B407D41-9C16-4B5D-B267-462251E01CE2}" type="slidenum">
              <a:rPr lang="en-US" altLang="pt-BR" sz="1400"/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pt-BR" sz="1400"/>
          </a:p>
        </p:txBody>
      </p:sp>
      <p:pic>
        <p:nvPicPr>
          <p:cNvPr id="52227" name="Picture 4" descr="Opening">
            <a:extLst>
              <a:ext uri="{FF2B5EF4-FFF2-40B4-BE49-F238E27FC236}">
                <a16:creationId xmlns:a16="http://schemas.microsoft.com/office/drawing/2014/main" id="{6E479FF9-56B1-8165-A03C-263F4ADF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28600"/>
            <a:ext cx="84534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2C57EE8-BE6A-4F86-B0D3-135E95BB4E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9881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2C57EE8-BE6A-4F86-B0D3-135E95BB4E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" name="Google Shape;362;p12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Легені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363" name="Google Shape;363;p12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64" name="Google Shape;364;p12"/>
          <p:cNvSpPr txBox="1"/>
          <p:nvPr/>
        </p:nvSpPr>
        <p:spPr>
          <a:xfrm>
            <a:off x="457200" y="1828800"/>
            <a:ext cx="3136900" cy="378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Етіологія</a:t>
            </a:r>
            <a:r>
              <a:rPr lang="uk-UA" sz="24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endParaRPr lang="en-US" sz="2400" b="1" i="0" u="none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endParaRPr lang="uk-UA" sz="2400" b="1" i="0" u="none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Вентиляція з тиском</a:t>
            </a:r>
            <a:endParaRPr lang="en-US"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uk-UA" sz="24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endParaRPr lang="en-US"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endParaRPr lang="en-US"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endParaRPr lang="en-US"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endParaRPr lang="en-US"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Осциляція</a:t>
            </a:r>
            <a:endParaRPr lang="uk-UA" sz="2400" dirty="0"/>
          </a:p>
        </p:txBody>
      </p:sp>
      <p:cxnSp>
        <p:nvCxnSpPr>
          <p:cNvPr id="365" name="Google Shape;365;p12"/>
          <p:cNvCxnSpPr/>
          <p:nvPr/>
        </p:nvCxnSpPr>
        <p:spPr>
          <a:xfrm>
            <a:off x="4341930" y="5078487"/>
            <a:ext cx="0" cy="533400"/>
          </a:xfrm>
          <a:prstGeom prst="straightConnector1">
            <a:avLst/>
          </a:prstGeom>
          <a:noFill/>
          <a:ln w="825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sp>
        <p:nvSpPr>
          <p:cNvPr id="7" name="Google Shape;364;p12">
            <a:extLst>
              <a:ext uri="{FF2B5EF4-FFF2-40B4-BE49-F238E27FC236}">
                <a16:creationId xmlns:a16="http://schemas.microsoft.com/office/drawing/2014/main" id="{EDE4B8AB-8826-47FF-92A7-EBC4B024A90F}"/>
              </a:ext>
            </a:extLst>
          </p:cNvPr>
          <p:cNvSpPr txBox="1"/>
          <p:nvPr/>
        </p:nvSpPr>
        <p:spPr>
          <a:xfrm>
            <a:off x="4216401" y="1828800"/>
            <a:ext cx="4851399" cy="378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Набряк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кровотеча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альвеоліт</a:t>
            </a:r>
            <a:endParaRPr lang="uk-UA" sz="24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ПТКВ між 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15</a:t>
            </a:r>
            <a:endParaRPr lang="uk-UA" sz="24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Дихальний об’єм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6-8 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мл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кг</a:t>
            </a:r>
            <a:endParaRPr lang="uk-UA" sz="24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Седація</a:t>
            </a:r>
            <a:endParaRPr lang="uk-UA" sz="24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Нервово-м’язова блокада</a:t>
            </a:r>
            <a:endParaRPr lang="uk-UA" sz="24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lang="uk-UA" sz="24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Times New Roman"/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Тиск</a:t>
            </a:r>
            <a:r>
              <a:rPr lang="uk-UA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зупинка кровотечі</a:t>
            </a:r>
            <a:r>
              <a:rPr lang="uk-UA" sz="24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ase1-4">
            <a:extLst>
              <a:ext uri="{FF2B5EF4-FFF2-40B4-BE49-F238E27FC236}">
                <a16:creationId xmlns:a16="http://schemas.microsoft.com/office/drawing/2014/main" id="{93BB4F1F-57CE-8B9B-60DA-A1D58746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769938"/>
            <a:ext cx="7840663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ase1-8">
            <a:extLst>
              <a:ext uri="{FF2B5EF4-FFF2-40B4-BE49-F238E27FC236}">
                <a16:creationId xmlns:a16="http://schemas.microsoft.com/office/drawing/2014/main" id="{653F58D5-C033-E41C-B661-861F2906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90563"/>
            <a:ext cx="5913437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ase1-9">
            <a:extLst>
              <a:ext uri="{FF2B5EF4-FFF2-40B4-BE49-F238E27FC236}">
                <a16:creationId xmlns:a16="http://schemas.microsoft.com/office/drawing/2014/main" id="{A812343F-F0C2-1BB8-6BAE-97EEFADB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739775"/>
            <a:ext cx="45974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9532307E-C184-4CD4-A295-AEA8A3BC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BA9A173-2F76-4D49-B6CA-19725FFEA0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0346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BA9A173-2F76-4D49-B6CA-19725FFEA0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0" name="Google Shape;370;p13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Пошкодження легень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371" name="Google Shape;371;p13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72" name="Google Shape;372;p13"/>
          <p:cNvSpPr txBox="1"/>
          <p:nvPr/>
        </p:nvSpPr>
        <p:spPr>
          <a:xfrm>
            <a:off x="990600" y="1981200"/>
            <a:ext cx="7162800" cy="3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3200" b="1" u="sng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Запізнілий прояв</a:t>
            </a:r>
            <a:endParaRPr lang="uk-UA" sz="2800" b="1" i="0" u="sng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Первинна травма - баротравма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Вдихання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дим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отруйні хімікати</a:t>
            </a:r>
            <a:endParaRPr lang="uk-UA" sz="32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Масова ресусцитація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Переливання </a:t>
            </a:r>
            <a:r>
              <a:rPr lang="uk-UA" sz="3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продукти крові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EBB7026-1D95-41ED-9A01-CD8B607C6A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4783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EBB7026-1D95-41ED-9A01-CD8B607C6A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" name="Google Shape;282;p3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Фізіологія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283" name="Google Shape;283;p3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84" name="Google Shape;284;p3"/>
          <p:cNvSpPr txBox="1"/>
          <p:nvPr/>
        </p:nvSpPr>
        <p:spPr>
          <a:xfrm>
            <a:off x="829559" y="1600200"/>
            <a:ext cx="7715041" cy="402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32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Уникнення</a:t>
            </a:r>
            <a:r>
              <a:rPr lang="uk-UA" sz="32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uk-UA" sz="3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32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32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32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32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Реанімація</a:t>
            </a:r>
            <a:r>
              <a:rPr lang="uk-UA" sz="3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uk-UA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32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32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32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</a:t>
            </a:r>
            <a:r>
              <a:rPr lang="uk-UA" sz="3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lang="uk-UA"/>
          </a:p>
        </p:txBody>
      </p:sp>
      <p:cxnSp>
        <p:nvCxnSpPr>
          <p:cNvPr id="285" name="Google Shape;285;p3"/>
          <p:cNvCxnSpPr/>
          <p:nvPr/>
        </p:nvCxnSpPr>
        <p:spPr>
          <a:xfrm rot="10800000">
            <a:off x="4103354" y="5629508"/>
            <a:ext cx="0" cy="533400"/>
          </a:xfrm>
          <a:prstGeom prst="straightConnector1">
            <a:avLst/>
          </a:prstGeom>
          <a:noFill/>
          <a:ln w="825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sp>
        <p:nvSpPr>
          <p:cNvPr id="7" name="Google Shape;284;p3">
            <a:extLst>
              <a:ext uri="{FF2B5EF4-FFF2-40B4-BE49-F238E27FC236}">
                <a16:creationId xmlns:a16="http://schemas.microsoft.com/office/drawing/2014/main" id="{E17C6338-6383-47FC-8BC0-5D7CE14BB507}"/>
              </a:ext>
            </a:extLst>
          </p:cNvPr>
          <p:cNvSpPr txBox="1"/>
          <p:nvPr/>
        </p:nvSpPr>
        <p:spPr>
          <a:xfrm>
            <a:off x="3906680" y="1600200"/>
            <a:ext cx="4637920" cy="501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Гіпотермії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Ацидозу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Гіпокоагуляції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uk-UA" sz="3200" b="1" i="0" u="none" strike="noStrike" cap="none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Зупинити кровотечу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Контроль травм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uk-UA" sz="32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Менше рідини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в легенях, рані</a:t>
            </a:r>
            <a:r>
              <a:rPr lang="uk-UA" sz="28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uk-UA" sz="32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uk-U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234D3E57-5D77-7091-AA12-9C43AC482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25" y="0"/>
            <a:ext cx="976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02A25463-C33C-87F6-4245-37927329A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25"/>
            <a:ext cx="91440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1">
            <a:extLst>
              <a:ext uri="{FF2B5EF4-FFF2-40B4-BE49-F238E27FC236}">
                <a16:creationId xmlns:a16="http://schemas.microsoft.com/office/drawing/2014/main" id="{7189A4AB-B68D-AA39-382E-617A114D0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037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8EEF1DB1-78FF-11F7-0AD4-2C08535B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44500"/>
            <a:ext cx="61595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44E9F3DF-4597-7093-C69A-526CA8E9C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63" y="-19050"/>
            <a:ext cx="1000283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ase1-1">
            <a:extLst>
              <a:ext uri="{FF2B5EF4-FFF2-40B4-BE49-F238E27FC236}">
                <a16:creationId xmlns:a16="http://schemas.microsoft.com/office/drawing/2014/main" id="{0213398D-85E1-BB70-479B-8AC2051E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746125"/>
            <a:ext cx="3987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neumoperitoneum AXR">
            <a:extLst>
              <a:ext uri="{FF2B5EF4-FFF2-40B4-BE49-F238E27FC236}">
                <a16:creationId xmlns:a16="http://schemas.microsoft.com/office/drawing/2014/main" id="{BDFFE5B3-9FD3-11D6-0592-3D70009A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722313"/>
            <a:ext cx="81946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ase1-12">
            <a:extLst>
              <a:ext uri="{FF2B5EF4-FFF2-40B4-BE49-F238E27FC236}">
                <a16:creationId xmlns:a16="http://schemas.microsoft.com/office/drawing/2014/main" id="{ACEFC532-4C5D-8B3C-3280-1AAD5FDC2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746125"/>
            <a:ext cx="390207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39D93B-4A09-4378-88A5-1B79B9CD44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6330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39D93B-4A09-4378-88A5-1B79B9CD4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" name="Google Shape;377;p14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4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Черевна порожнина </a:t>
            </a:r>
            <a:r>
              <a:rPr lang="uk-UA" sz="4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uk-UA" sz="4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Основне</a:t>
            </a:r>
            <a:endParaRPr lang="uk-UA" sz="800" dirty="0">
              <a:solidFill>
                <a:schemeClr val="bg1"/>
              </a:solidFill>
            </a:endParaRPr>
          </a:p>
        </p:txBody>
      </p:sp>
      <p:cxnSp>
        <p:nvCxnSpPr>
          <p:cNvPr id="378" name="Google Shape;378;p14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79" name="Google Shape;379;p14"/>
          <p:cNvSpPr txBox="1"/>
          <p:nvPr/>
        </p:nvSpPr>
        <p:spPr>
          <a:xfrm>
            <a:off x="584200" y="1940883"/>
            <a:ext cx="3949700" cy="418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FAST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КТ</a:t>
            </a:r>
            <a:r>
              <a:rPr lang="uk-UA" sz="36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Колостомія </a:t>
            </a:r>
            <a:r>
              <a:rPr lang="uk-UA" sz="36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Ентероктомія</a:t>
            </a:r>
            <a:endParaRPr lang="uk-UA" sz="36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Дуоденально</a:t>
            </a:r>
            <a:r>
              <a:rPr lang="uk-UA" sz="36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lang="uk-UA" sz="3600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5" name="Google Shape;379;p14">
            <a:extLst>
              <a:ext uri="{FF2B5EF4-FFF2-40B4-BE49-F238E27FC236}">
                <a16:creationId xmlns:a16="http://schemas.microsoft.com/office/drawing/2014/main" id="{BDE04051-0C25-4487-B822-A21BCA6C383D}"/>
              </a:ext>
            </a:extLst>
          </p:cNvPr>
          <p:cNvSpPr txBox="1"/>
          <p:nvPr/>
        </p:nvSpPr>
        <p:spPr>
          <a:xfrm>
            <a:off x="4940300" y="1940883"/>
            <a:ext cx="3009900" cy="433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Зазвичай</a:t>
            </a:r>
            <a:endParaRPr lang="uk-UA" sz="36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Рідко</a:t>
            </a:r>
            <a:endParaRPr lang="uk-UA" sz="36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Завжди</a:t>
            </a:r>
            <a:endParaRPr lang="uk-UA" sz="36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Ризиково</a:t>
            </a:r>
            <a:endParaRPr lang="uk-UA" sz="36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Винятково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Дренаж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572 IMG_0196">
            <a:extLst>
              <a:ext uri="{FF2B5EF4-FFF2-40B4-BE49-F238E27FC236}">
                <a16:creationId xmlns:a16="http://schemas.microsoft.com/office/drawing/2014/main" id="{AE695AA9-7875-F005-1E87-5A0388B83FA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610600" cy="645953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536A4034-D085-8437-A96E-4D6A472B6D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7951787" cy="1049338"/>
          </a:xfrm>
        </p:spPr>
        <p:txBody>
          <a:bodyPr lIns="92075" tIns="46038" rIns="92075" bIns="46038"/>
          <a:lstStyle/>
          <a:p>
            <a:pPr eaLnBrk="1" hangingPunct="1">
              <a:spcBef>
                <a:spcPct val="50000"/>
              </a:spcBef>
            </a:pPr>
            <a:r>
              <a:rPr lang="uk-UA" dirty="0">
                <a:solidFill>
                  <a:schemeClr val="bg1"/>
                </a:solidFill>
              </a:rPr>
              <a:t>Закриття живота</a:t>
            </a:r>
            <a:endParaRPr lang="en-US" altLang="pt-BR" b="1" dirty="0">
              <a:solidFill>
                <a:schemeClr val="bg1"/>
              </a:solidFill>
            </a:endParaRPr>
          </a:p>
        </p:txBody>
      </p:sp>
      <p:pic>
        <p:nvPicPr>
          <p:cNvPr id="84995" name="Picture 4" descr="closed">
            <a:extLst>
              <a:ext uri="{FF2B5EF4-FFF2-40B4-BE49-F238E27FC236}">
                <a16:creationId xmlns:a16="http://schemas.microsoft.com/office/drawing/2014/main" id="{4B67B61E-A630-46B3-C3AF-A94BB60A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160838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">
            <a:extLst>
              <a:ext uri="{FF2B5EF4-FFF2-40B4-BE49-F238E27FC236}">
                <a16:creationId xmlns:a16="http://schemas.microsoft.com/office/drawing/2014/main" id="{7416C027-78FF-E0A8-A255-8E53798C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35639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7859853-3DE7-4B92-967A-5B7A3C937C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344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7859853-3DE7-4B92-967A-5B7A3C937C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4" name="Google Shape;384;p15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Кінцівки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85" name="Google Shape;385;p15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86" name="Google Shape;386;p15"/>
          <p:cNvSpPr txBox="1"/>
          <p:nvPr/>
        </p:nvSpPr>
        <p:spPr>
          <a:xfrm>
            <a:off x="452761" y="1624474"/>
            <a:ext cx="3268339" cy="353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Розтрощена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dirty="0"/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ORIF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uk-UA" sz="28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Стегнова кістка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b="1" i="0" u="none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b="1" i="0" u="none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Верхня кінцівка</a:t>
            </a:r>
            <a:endParaRPr lang="uk-UA" sz="2800" dirty="0"/>
          </a:p>
        </p:txBody>
      </p:sp>
      <p:sp>
        <p:nvSpPr>
          <p:cNvPr id="6" name="Google Shape;386;p15">
            <a:extLst>
              <a:ext uri="{FF2B5EF4-FFF2-40B4-BE49-F238E27FC236}">
                <a16:creationId xmlns:a16="http://schemas.microsoft.com/office/drawing/2014/main" id="{C98402CE-7C02-4485-B717-E352FE254F4C}"/>
              </a:ext>
            </a:extLst>
          </p:cNvPr>
          <p:cNvSpPr txBox="1"/>
          <p:nvPr/>
        </p:nvSpPr>
        <p:spPr>
          <a:xfrm>
            <a:off x="4042730" y="1624474"/>
            <a:ext cx="5025070" cy="482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Ампутувати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Зафіксувати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Зовнішня фіксація,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Перевезення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endParaRPr lang="uk-UA" sz="28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Зовнішня фіксація</a:t>
            </a:r>
            <a:r>
              <a:rPr lang="uk-UA" sz="2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тимчасово</a:t>
            </a:r>
            <a:endParaRPr lang="uk-UA" sz="2800" dirty="0">
              <a:solidFill>
                <a:schemeClr val="bg1"/>
              </a:solidFill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Пластина</a:t>
            </a:r>
            <a:endParaRPr lang="uk-UA" sz="2800" dirty="0">
              <a:solidFill>
                <a:schemeClr val="bg1"/>
              </a:solidFill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Прикриття м’яких тканин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7yoIED - azarow">
            <a:extLst>
              <a:ext uri="{FF2B5EF4-FFF2-40B4-BE49-F238E27FC236}">
                <a16:creationId xmlns:a16="http://schemas.microsoft.com/office/drawing/2014/main" id="{1CDB6F25-DE9E-0C20-D1C4-BD995A7B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erineal blast injury - azarow">
            <a:extLst>
              <a:ext uri="{FF2B5EF4-FFF2-40B4-BE49-F238E27FC236}">
                <a16:creationId xmlns:a16="http://schemas.microsoft.com/office/drawing/2014/main" id="{7B1F65CF-628C-00A7-6048-6A60FA86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61325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93E7623-4A2C-F502-33B4-0881F95732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76200"/>
            <a:ext cx="8229600" cy="1143000"/>
          </a:xfrm>
        </p:spPr>
        <p:txBody>
          <a:bodyPr lIns="92075" tIns="46038" rIns="92075" bIns="46038"/>
          <a:lstStyle/>
          <a:p>
            <a:r>
              <a:rPr lang="uk-UA" sz="3600" dirty="0">
                <a:solidFill>
                  <a:schemeClr val="bg1"/>
                </a:solidFill>
              </a:rPr>
              <a:t>Травма м'яких тканин і кісток</a:t>
            </a:r>
            <a:endParaRPr lang="en-US" altLang="pt-BR" sz="3600" b="1" dirty="0">
              <a:solidFill>
                <a:schemeClr val="bg1"/>
              </a:solidFill>
            </a:endParaRPr>
          </a:p>
        </p:txBody>
      </p:sp>
      <p:pic>
        <p:nvPicPr>
          <p:cNvPr id="93187" name="Picture 3" descr="No vascular injury">
            <a:extLst>
              <a:ext uri="{FF2B5EF4-FFF2-40B4-BE49-F238E27FC236}">
                <a16:creationId xmlns:a16="http://schemas.microsoft.com/office/drawing/2014/main" id="{DDA576B0-16D0-7648-9295-BDA14359CC0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8353425" cy="49879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9" descr="CIMG0050">
            <a:extLst>
              <a:ext uri="{FF2B5EF4-FFF2-40B4-BE49-F238E27FC236}">
                <a16:creationId xmlns:a16="http://schemas.microsoft.com/office/drawing/2014/main" id="{FBFB0311-C6F9-A556-C871-4397E009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725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EAFE932-815F-4389-B8BB-BD03BF2E84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9988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EAFE932-815F-4389-B8BB-BD03BF2E84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1" name="Google Shape;391;p16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Реабілітація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92" name="Google Shape;392;p16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" name="Picture 6" descr="Boy wthout j ft">
            <a:extLst>
              <a:ext uri="{FF2B5EF4-FFF2-40B4-BE49-F238E27FC236}">
                <a16:creationId xmlns:a16="http://schemas.microsoft.com/office/drawing/2014/main" id="{FA115886-5000-B694-BA08-2914E20F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52" y="1600200"/>
            <a:ext cx="21224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oy with Jft">
            <a:extLst>
              <a:ext uri="{FF2B5EF4-FFF2-40B4-BE49-F238E27FC236}">
                <a16:creationId xmlns:a16="http://schemas.microsoft.com/office/drawing/2014/main" id="{3F9C9FE4-9E57-586D-89D8-C3565C07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196532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0E710FE-FF13-4216-879D-67FAD83DDA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1361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0E710FE-FF13-4216-879D-67FAD83DDA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7" name="Google Shape;397;p17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Опік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398" name="Google Shape;398;p17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399" name="Google Shape;399;p17"/>
          <p:cNvGrpSpPr/>
          <p:nvPr/>
        </p:nvGrpSpPr>
        <p:grpSpPr>
          <a:xfrm>
            <a:off x="485775" y="1379537"/>
            <a:ext cx="8143875" cy="4937125"/>
            <a:chOff x="306" y="869"/>
            <a:chExt cx="5130" cy="3110"/>
          </a:xfrm>
        </p:grpSpPr>
        <p:sp>
          <p:nvSpPr>
            <p:cNvPr id="400" name="Google Shape;400;p17"/>
            <p:cNvSpPr txBox="1"/>
            <p:nvPr/>
          </p:nvSpPr>
          <p:spPr>
            <a:xfrm>
              <a:off x="336" y="869"/>
              <a:ext cx="5100" cy="3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457200" marR="0" lvl="0" indent="-45720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endParaRPr lang="uk-UA" sz="18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imes New Roman"/>
                <a:buChar char="•"/>
              </a:pPr>
              <a:r>
                <a:rPr lang="uk-UA" sz="24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Шкала Ланда-Браудера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457200" marR="0" lvl="0" indent="-3683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lang="uk-UA" sz="1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imes New Roman"/>
                <a:buChar char="•"/>
              </a:pPr>
              <a:r>
                <a:rPr lang="uk-UA" sz="24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Формула Паркланда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457200" marR="0" lvl="0" indent="-3683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lang="uk-UA" sz="1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uk-UA" sz="1600" b="0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uk-UA" sz="2000" b="1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Вага</a:t>
              </a:r>
              <a:r>
                <a:rPr lang="uk-UA" sz="2000" b="1" i="0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uk-UA" sz="2000" b="1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кг</a:t>
              </a:r>
              <a:r>
                <a:rPr lang="uk-UA" sz="2000" b="1" i="0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x  </a:t>
              </a:r>
              <a:r>
                <a:rPr lang="uk-UA" sz="2000" b="1" i="0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% </a:t>
              </a:r>
              <a:r>
                <a:rPr lang="uk-UA" sz="2000" b="1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опіку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x  </a:t>
              </a:r>
              <a:r>
                <a:rPr lang="uk-UA" sz="2000" b="1" i="0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2-4 </a:t>
              </a:r>
              <a:r>
                <a:rPr lang="uk-UA" sz="2000" b="1" u="sng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см3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=  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Загальний об’єм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ЛР 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 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год</a:t>
              </a:r>
              <a:endParaRPr lang="uk-UA" sz="1100" dirty="0">
                <a:solidFill>
                  <a:schemeClr val="bg1"/>
                </a:solidFill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lang="uk-UA" sz="1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1371600" marR="0" lvl="3" indent="-1524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Char char="•"/>
              </a:pPr>
              <a:r>
                <a:rPr lang="uk-UA" sz="20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Ввести </a:t>
              </a:r>
              <a:r>
                <a:rPr lang="uk-UA" sz="20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1/2 </a:t>
              </a:r>
              <a:r>
                <a:rPr lang="uk-UA" sz="20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загального об’єму протягом перших </a:t>
              </a:r>
              <a:r>
                <a:rPr lang="uk-UA" sz="20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8 </a:t>
              </a:r>
              <a:r>
                <a:rPr lang="uk-UA" sz="20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год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1371600" marR="0" lvl="3" indent="-1524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Char char="•"/>
              </a:pPr>
              <a:r>
                <a:rPr lang="uk-UA" sz="20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Ввести решту </a:t>
              </a:r>
              <a:r>
                <a:rPr lang="uk-UA" sz="20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1/2 </a:t>
              </a:r>
              <a:r>
                <a:rPr lang="uk-UA" sz="20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наступних </a:t>
              </a:r>
              <a:r>
                <a:rPr lang="uk-UA" sz="2000" b="0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16 </a:t>
              </a:r>
              <a:r>
                <a:rPr lang="uk-UA" sz="2000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год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1371600" marR="0" lvl="3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lang="uk-UA" sz="900" b="0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571500" marR="0" lvl="1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uk-UA" sz="2000" b="1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&lt; 30 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кг</a:t>
              </a:r>
              <a:r>
                <a:rPr lang="uk-UA" sz="2000" b="1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ЛР </a:t>
              </a:r>
              <a:r>
                <a:rPr lang="uk-UA" sz="2000" b="1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+ 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інфузійна терапія </a:t>
              </a:r>
              <a:r>
                <a:rPr lang="uk-UA" sz="2000" b="1" i="0" u="none" strike="noStrike" cap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(D5 LR)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457200" marR="0" lvl="0" indent="-3683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lang="uk-UA" sz="1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imes New Roman"/>
                <a:buChar char="•"/>
              </a:pPr>
              <a:r>
                <a:rPr lang="uk-UA" sz="24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Кількість сечі </a:t>
              </a:r>
              <a:r>
                <a:rPr lang="uk-UA" sz="28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	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&lt; 30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кг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1 см3/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кг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/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год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			                  	≥ 30 кг: 0.5 см3/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кг</a:t>
              </a:r>
              <a:r>
                <a:rPr lang="uk-UA" sz="2000" b="1" i="0" u="none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/</a:t>
              </a:r>
              <a:r>
                <a:rPr lang="uk-UA" sz="20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год</a:t>
              </a:r>
              <a:endParaRPr lang="uk-UA" sz="1200" dirty="0">
                <a:solidFill>
                  <a:schemeClr val="bg1"/>
                </a:solidFill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lang="uk-UA" sz="12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imes New Roman"/>
                <a:buChar char="•"/>
              </a:pPr>
              <a:r>
                <a:rPr lang="uk-UA" sz="24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Болюс за необхідності</a:t>
              </a:r>
              <a:endParaRPr lang="uk-UA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57200" marR="0" lvl="0" indent="-4572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uk-UA" sz="1800" b="1" i="0" u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lang="uk-UA" dirty="0"/>
            </a:p>
          </p:txBody>
        </p:sp>
        <p:sp>
          <p:nvSpPr>
            <p:cNvPr id="401" name="Google Shape;401;p17"/>
            <p:cNvSpPr txBox="1"/>
            <p:nvPr/>
          </p:nvSpPr>
          <p:spPr>
            <a:xfrm>
              <a:off x="306" y="1727"/>
              <a:ext cx="5100" cy="3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uk-UA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M burn.jpg">
            <a:extLst>
              <a:ext uri="{FF2B5EF4-FFF2-40B4-BE49-F238E27FC236}">
                <a16:creationId xmlns:a16="http://schemas.microsoft.com/office/drawing/2014/main" id="{22703DEA-8FCC-E842-EDE4-871454610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61925"/>
            <a:ext cx="870585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C3D7B06A-0E39-F5E0-DF1B-8DA79E40E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52800"/>
            <a:ext cx="266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sz="2800" dirty="0">
                <a:solidFill>
                  <a:schemeClr val="bg1"/>
                </a:solidFill>
              </a:rPr>
              <a:t>Після санації та </a:t>
            </a:r>
            <a:r>
              <a:rPr lang="uk-UA" sz="2800" dirty="0" err="1">
                <a:solidFill>
                  <a:schemeClr val="bg1"/>
                </a:solidFill>
              </a:rPr>
              <a:t>есхаротомії</a:t>
            </a:r>
            <a:endParaRPr lang="en-US" altLang="pt-BR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urn VAC - IMAG0015">
            <a:extLst>
              <a:ext uri="{FF2B5EF4-FFF2-40B4-BE49-F238E27FC236}">
                <a16:creationId xmlns:a16="http://schemas.microsoft.com/office/drawing/2014/main" id="{B91F363B-C152-7AAA-52A4-6E93D54D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40856B-EB23-4525-9E58-1134ACE02E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71876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40856B-EB23-4525-9E58-1134ACE02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" name="Google Shape;406;p18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Підсумок</a:t>
            </a:r>
            <a:endParaRPr lang="uk-UA">
              <a:solidFill>
                <a:schemeClr val="bg1"/>
              </a:solidFill>
            </a:endParaRPr>
          </a:p>
        </p:txBody>
      </p:sp>
      <p:sp>
        <p:nvSpPr>
          <p:cNvPr id="407" name="Google Shape;407;p18"/>
          <p:cNvSpPr txBox="1"/>
          <p:nvPr/>
        </p:nvSpPr>
        <p:spPr>
          <a:xfrm>
            <a:off x="635000" y="1625600"/>
            <a:ext cx="82296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571500" marR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 panose="020B0604020202020204" pitchFamily="34" charset="0"/>
              <a:buChar char="•"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Швидка ресусцитація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Char char="•"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Підтримка АТ при малій кількості рідини</a:t>
            </a:r>
            <a:endParaRPr lang="uk-UA" dirty="0">
              <a:solidFill>
                <a:schemeClr val="bg1"/>
              </a:solidFill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Char char="•"/>
            </a:pP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Оперативне лікування</a:t>
            </a:r>
            <a:r>
              <a:rPr lang="uk-UA" sz="36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Обширна хірургічна обробка рани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Промивання</a:t>
            </a: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усі рани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Вивчення рани</a:t>
            </a: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глибоке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Закриття всіх порожнин тіла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408" name="Google Shape;408;p18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A8F2ED2A-67E6-B519-9CD7-5DFC6CBC6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D051F81-4476-40C1-9A3E-C7C087508B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1241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D051F81-4476-40C1-9A3E-C7C087508B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" name="Google Shape;413;p19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Підсумок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14" name="Google Shape;414;p19"/>
          <p:cNvSpPr txBox="1"/>
          <p:nvPr/>
        </p:nvSpPr>
        <p:spPr>
          <a:xfrm>
            <a:off x="-122439" y="1860365"/>
            <a:ext cx="8920209" cy="418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457200" marR="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uk-UA" sz="3600" b="1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  </a:t>
            </a:r>
            <a:r>
              <a:rPr lang="uk-UA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Передбачити</a:t>
            </a:r>
            <a:r>
              <a:rPr lang="uk-UA" sz="3600" b="1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uk-UA" dirty="0"/>
          </a:p>
          <a:p>
            <a:pPr marL="457200" marR="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20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Char char="•"/>
            </a:pPr>
            <a:r>
              <a:rPr lang="uk-UA" sz="32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Набряк дихальних шляхів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strike="noStrike" cap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20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Char char="•"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ГРДС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strike="noStrike" cap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20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Char char="•"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Абдомінальний компартмент-синдром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strike="noStrike" cap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20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Char char="•"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Фасціальний компартмент-синдром</a:t>
            </a:r>
            <a:endParaRPr lang="uk-UA" dirty="0">
              <a:solidFill>
                <a:schemeClr val="bg1"/>
              </a:solidFill>
            </a:endParaRPr>
          </a:p>
          <a:p>
            <a:pPr marL="13716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uk-UA" sz="1400" b="1" i="0" u="none" strike="noStrike" cap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3" indent="-20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 New Roman"/>
              <a:buChar char="•"/>
            </a:pPr>
            <a:r>
              <a:rPr lang="uk-UA" sz="3200" b="1" i="0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Прогресуючий некроз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415" name="Google Shape;415;p19"/>
          <p:cNvCxnSpPr/>
          <p:nvPr/>
        </p:nvCxnSpPr>
        <p:spPr>
          <a:xfrm>
            <a:off x="0" y="1503362"/>
            <a:ext cx="9144000" cy="0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0"/>
          <p:cNvSpPr/>
          <p:nvPr/>
        </p:nvSpPr>
        <p:spPr>
          <a:xfrm>
            <a:off x="0" y="3287400"/>
            <a:ext cx="9144000" cy="302968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20"/>
          <p:cNvSpPr txBox="1"/>
          <p:nvPr/>
        </p:nvSpPr>
        <p:spPr>
          <a:xfrm>
            <a:off x="3088308" y="2050774"/>
            <a:ext cx="228917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73"/>
              </a:buClr>
              <a:buSzPts val="2600"/>
              <a:buFont typeface="Helvetica Neue"/>
              <a:buNone/>
            </a:pPr>
            <a:br>
              <a:rPr lang="en-US" sz="2600" b="1" i="1" u="none" dirty="0">
                <a:solidFill>
                  <a:srgbClr val="00997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1" u="none" dirty="0">
                <a:solidFill>
                  <a:srgbClr val="0099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2400" b="1" i="1" dirty="0">
                <a:solidFill>
                  <a:srgbClr val="0099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ДЯКУЮ!</a:t>
            </a:r>
            <a:endParaRPr dirty="0"/>
          </a:p>
        </p:txBody>
      </p:sp>
      <p:pic>
        <p:nvPicPr>
          <p:cNvPr id="423" name="Google Shape;423;p20" descr="99C90076-450A-4FEB-9414-94C1EF094CF4@attloc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5235" y="1521707"/>
            <a:ext cx="2873375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>
            <a:spLocks noGrp="1"/>
          </p:cNvSpPr>
          <p:nvPr>
            <p:ph type="sldNum" idx="12"/>
          </p:nvPr>
        </p:nvSpPr>
        <p:spPr>
          <a:xfrm>
            <a:off x="7525500" y="5520475"/>
            <a:ext cx="1389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Healthcare </a:t>
            </a:r>
            <a:r>
              <a:rPr lang="en">
                <a:solidFill>
                  <a:schemeClr val="lt1"/>
                </a:solidFill>
              </a:rPr>
              <a:t>Deck | </a:t>
            </a:r>
            <a:fld id="{00000000-1234-1234-1234-123412341234}" type="slidenum">
              <a:rPr lang="en"/>
              <a:pPr/>
              <a:t>52</a:t>
            </a:fld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673649" y="857250"/>
            <a:ext cx="45735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 b="1" dirty="0">
                <a:solidFill>
                  <a:srgbClr val="4C76C7"/>
                </a:solidFill>
                <a:latin typeface="Poppins"/>
                <a:ea typeface="Poppins"/>
                <a:cs typeface="Poppins"/>
                <a:sym typeface="Poppins"/>
              </a:rPr>
              <a:t>Наше рішення</a:t>
            </a:r>
            <a:endParaRPr sz="4000" b="1" dirty="0">
              <a:solidFill>
                <a:srgbClr val="4C76C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274" y="1445190"/>
            <a:ext cx="2557723" cy="39676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7450"/>
              </a:srgbClr>
            </a:outerShdw>
          </a:effectLst>
        </p:spPr>
      </p:pic>
      <p:sp>
        <p:nvSpPr>
          <p:cNvPr id="97" name="Google Shape;97;p1"/>
          <p:cNvSpPr txBox="1"/>
          <p:nvPr/>
        </p:nvSpPr>
        <p:spPr>
          <a:xfrm>
            <a:off x="673649" y="1561442"/>
            <a:ext cx="60111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>
                <a:solidFill>
                  <a:srgbClr val="7CD0C7"/>
                </a:solidFill>
                <a:latin typeface="Poppins"/>
                <a:ea typeface="Poppins"/>
                <a:cs typeface="Poppins"/>
                <a:sym typeface="Poppins"/>
              </a:rPr>
              <a:t>Найкраще практичне керівництво для повного циклу лікування</a:t>
            </a:r>
            <a:endParaRPr sz="1600" dirty="0">
              <a:solidFill>
                <a:srgbClr val="7CD0C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126" y="2497962"/>
            <a:ext cx="5956149" cy="24849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0A36C3-4107-4DDE-A29B-125728046697}"/>
              </a:ext>
            </a:extLst>
          </p:cNvPr>
          <p:cNvSpPr/>
          <p:nvPr/>
        </p:nvSpPr>
        <p:spPr>
          <a:xfrm>
            <a:off x="672975" y="2476305"/>
            <a:ext cx="989562" cy="238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Штучне дихання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BFD7D7-5B65-4CB0-8B28-FE3B7B32D459}"/>
              </a:ext>
            </a:extLst>
          </p:cNvPr>
          <p:cNvSpPr/>
          <p:nvPr/>
        </p:nvSpPr>
        <p:spPr>
          <a:xfrm>
            <a:off x="1594475" y="2429860"/>
            <a:ext cx="989562" cy="302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Перед операцією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150870-CCF4-464B-93B8-50C8CF683D2A}"/>
              </a:ext>
            </a:extLst>
          </p:cNvPr>
          <p:cNvSpPr/>
          <p:nvPr/>
        </p:nvSpPr>
        <p:spPr>
          <a:xfrm>
            <a:off x="2541725" y="2485177"/>
            <a:ext cx="792194" cy="22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Операція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01003-DAFE-4503-AF21-0B674CF39781}"/>
              </a:ext>
            </a:extLst>
          </p:cNvPr>
          <p:cNvSpPr/>
          <p:nvPr/>
        </p:nvSpPr>
        <p:spPr>
          <a:xfrm>
            <a:off x="3383158" y="2476305"/>
            <a:ext cx="717221" cy="238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Після операції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430E3-981A-47DC-90EE-C2D10B392C45}"/>
              </a:ext>
            </a:extLst>
          </p:cNvPr>
          <p:cNvSpPr/>
          <p:nvPr/>
        </p:nvSpPr>
        <p:spPr>
          <a:xfrm>
            <a:off x="4119716" y="2478308"/>
            <a:ext cx="904569" cy="236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Інтенсивна терапія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1A284D-F87B-4DDA-A719-8E29D8B48E75}"/>
              </a:ext>
            </a:extLst>
          </p:cNvPr>
          <p:cNvSpPr/>
          <p:nvPr/>
        </p:nvSpPr>
        <p:spPr>
          <a:xfrm>
            <a:off x="4960738" y="2480445"/>
            <a:ext cx="904569" cy="234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Терапія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F46141-85A6-4A66-B73C-3B3B3FFABCC6}"/>
              </a:ext>
            </a:extLst>
          </p:cNvPr>
          <p:cNvSpPr/>
          <p:nvPr/>
        </p:nvSpPr>
        <p:spPr>
          <a:xfrm>
            <a:off x="5780180" y="2526401"/>
            <a:ext cx="904569" cy="163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b="1" dirty="0">
                <a:solidFill>
                  <a:schemeClr val="accent1"/>
                </a:solidFill>
              </a:rPr>
              <a:t>Випис</a:t>
            </a:r>
            <a:endParaRPr lang="en-US" sz="1050" b="1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E53B0-CC2C-41B4-B86E-DBE06D0AED58}"/>
              </a:ext>
            </a:extLst>
          </p:cNvPr>
          <p:cNvSpPr/>
          <p:nvPr/>
        </p:nvSpPr>
        <p:spPr>
          <a:xfrm>
            <a:off x="737087" y="3429000"/>
            <a:ext cx="851969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chemeClr val="accent1"/>
                </a:solidFill>
              </a:rPr>
              <a:t>Первинне опитування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Вторинне опитування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Механізм травми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Діагноз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93AF0-79C2-4FC9-B00C-910CEE934054}"/>
              </a:ext>
            </a:extLst>
          </p:cNvPr>
          <p:cNvSpPr/>
          <p:nvPr/>
        </p:nvSpPr>
        <p:spPr>
          <a:xfrm>
            <a:off x="1625017" y="3429000"/>
            <a:ext cx="851969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chemeClr val="accent1"/>
                </a:solidFill>
              </a:rPr>
              <a:t>Передача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Лікування болю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Родина 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Згода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135AC2-A9B8-4668-80A1-2DE3A11731DA}"/>
              </a:ext>
            </a:extLst>
          </p:cNvPr>
          <p:cNvSpPr/>
          <p:nvPr/>
        </p:nvSpPr>
        <p:spPr>
          <a:xfrm>
            <a:off x="2476986" y="3429000"/>
            <a:ext cx="851969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rgbClr val="002060"/>
                </a:solidFill>
              </a:rPr>
              <a:t>Анестезія </a:t>
            </a:r>
          </a:p>
          <a:p>
            <a:pPr algn="ctr"/>
            <a:endParaRPr lang="uk-UA" sz="900" b="1" dirty="0">
              <a:solidFill>
                <a:srgbClr val="002060"/>
              </a:solidFill>
            </a:endParaRPr>
          </a:p>
          <a:p>
            <a:pPr algn="ctr"/>
            <a:r>
              <a:rPr lang="en-US" sz="900" b="1" dirty="0">
                <a:solidFill>
                  <a:srgbClr val="002060"/>
                </a:solidFill>
              </a:rPr>
              <a:t>Time-out</a:t>
            </a:r>
          </a:p>
          <a:p>
            <a:pPr algn="ctr"/>
            <a:endParaRPr lang="en-US" sz="900" b="1" dirty="0">
              <a:solidFill>
                <a:srgbClr val="002060"/>
              </a:solidFill>
            </a:endParaRPr>
          </a:p>
          <a:p>
            <a:pPr algn="ctr"/>
            <a:r>
              <a:rPr lang="uk-UA" sz="900" b="1" dirty="0">
                <a:solidFill>
                  <a:srgbClr val="002060"/>
                </a:solidFill>
              </a:rPr>
              <a:t>Операція</a:t>
            </a:r>
          </a:p>
          <a:p>
            <a:pPr algn="ctr"/>
            <a:endParaRPr lang="uk-UA" sz="900" b="1" dirty="0">
              <a:solidFill>
                <a:srgbClr val="002060"/>
              </a:solidFill>
            </a:endParaRPr>
          </a:p>
          <a:p>
            <a:pPr algn="ctr"/>
            <a:r>
              <a:rPr lang="uk-UA" sz="900" b="1" dirty="0">
                <a:solidFill>
                  <a:srgbClr val="002060"/>
                </a:solidFill>
              </a:rPr>
              <a:t>Процедури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0DAE0-8D5F-475B-87EB-8D4A873A5A20}"/>
              </a:ext>
            </a:extLst>
          </p:cNvPr>
          <p:cNvSpPr/>
          <p:nvPr/>
        </p:nvSpPr>
        <p:spPr>
          <a:xfrm>
            <a:off x="3296510" y="3429000"/>
            <a:ext cx="885925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chemeClr val="accent1"/>
                </a:solidFill>
              </a:rPr>
              <a:t>Оцінка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Сфокусо-ваний догляд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353B36-6B2A-42B0-920A-844CC4671A10}"/>
              </a:ext>
            </a:extLst>
          </p:cNvPr>
          <p:cNvSpPr/>
          <p:nvPr/>
        </p:nvSpPr>
        <p:spPr>
          <a:xfrm>
            <a:off x="4053231" y="3429000"/>
            <a:ext cx="1047850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chemeClr val="accent1"/>
                </a:solidFill>
              </a:rPr>
              <a:t>Вентилятор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Гіповолемія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Лихоманка і інфекція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Неврологічна декомпенсація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6918B9-F158-4349-A9D5-49FE4CA6D588}"/>
              </a:ext>
            </a:extLst>
          </p:cNvPr>
          <p:cNvSpPr/>
          <p:nvPr/>
        </p:nvSpPr>
        <p:spPr>
          <a:xfrm>
            <a:off x="4921924" y="3429000"/>
            <a:ext cx="1047850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chemeClr val="accent1"/>
                </a:solidFill>
              </a:rPr>
              <a:t>Щоденний догляд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Оцінка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Харчування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Відновлення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14008B-F53C-4C40-9C98-F289D75FA2E5}"/>
              </a:ext>
            </a:extLst>
          </p:cNvPr>
          <p:cNvSpPr/>
          <p:nvPr/>
        </p:nvSpPr>
        <p:spPr>
          <a:xfrm>
            <a:off x="5840571" y="3429000"/>
            <a:ext cx="844855" cy="15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 b="1" dirty="0">
                <a:solidFill>
                  <a:schemeClr val="accent1"/>
                </a:solidFill>
              </a:rPr>
              <a:t>Критерії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Навчання для батьків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Повернення до школи</a:t>
            </a:r>
          </a:p>
          <a:p>
            <a:pPr algn="ctr"/>
            <a:endParaRPr lang="uk-UA" sz="900" b="1" dirty="0">
              <a:solidFill>
                <a:schemeClr val="accent1"/>
              </a:solidFill>
            </a:endParaRPr>
          </a:p>
          <a:p>
            <a:pPr algn="ctr"/>
            <a:r>
              <a:rPr lang="uk-UA" sz="900" b="1" dirty="0">
                <a:solidFill>
                  <a:schemeClr val="accent1"/>
                </a:solidFill>
              </a:rPr>
              <a:t>Подальший зв’язок</a:t>
            </a:r>
            <a:endParaRPr lang="en-US" sz="9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122008-B34A-8F8D-CCC0-640F86A96069}"/>
              </a:ext>
            </a:extLst>
          </p:cNvPr>
          <p:cNvSpPr/>
          <p:nvPr/>
        </p:nvSpPr>
        <p:spPr>
          <a:xfrm>
            <a:off x="5798" y="7144"/>
            <a:ext cx="9138202" cy="6850856"/>
          </a:xfrm>
          <a:prstGeom prst="rect">
            <a:avLst/>
          </a:prstGeom>
          <a:solidFill>
            <a:srgbClr val="414141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18" name="Google Shape;319;p45">
            <a:extLst>
              <a:ext uri="{FF2B5EF4-FFF2-40B4-BE49-F238E27FC236}">
                <a16:creationId xmlns:a16="http://schemas.microsoft.com/office/drawing/2014/main" id="{AC5DD732-9C76-E50E-E24C-CF483039D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34" y="1506537"/>
            <a:ext cx="71247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uk-UA" sz="5400" dirty="0">
                <a:solidFill>
                  <a:schemeClr val="bg1"/>
                </a:solidFill>
              </a:rPr>
              <a:t>Врятувати життя дітей</a:t>
            </a:r>
            <a:endParaRPr lang="en-US" altLang="en-US" sz="5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Poppins" panose="00000500000000000000" pitchFamily="2" charset="0"/>
            </a:endParaRPr>
          </a:p>
        </p:txBody>
      </p:sp>
      <p:sp>
        <p:nvSpPr>
          <p:cNvPr id="111619" name="Google Shape;320;p45">
            <a:extLst>
              <a:ext uri="{FF2B5EF4-FFF2-40B4-BE49-F238E27FC236}">
                <a16:creationId xmlns:a16="http://schemas.microsoft.com/office/drawing/2014/main" id="{C66575B2-62FE-B18E-971F-97579F113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02" y="2536825"/>
            <a:ext cx="3925266" cy="11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sz="2800" dirty="0">
                <a:solidFill>
                  <a:schemeClr val="bg1"/>
                </a:solidFill>
              </a:rPr>
              <a:t>Щоб дізнатися більше Про </a:t>
            </a:r>
            <a:r>
              <a:rPr lang="uk-UA" sz="2800" dirty="0" err="1">
                <a:solidFill>
                  <a:schemeClr val="bg1"/>
                </a:solidFill>
              </a:rPr>
              <a:t>Triaj</a:t>
            </a:r>
            <a:r>
              <a:rPr lang="uk-UA" sz="2800" dirty="0">
                <a:solidFill>
                  <a:schemeClr val="bg1"/>
                </a:solidFill>
              </a:rPr>
              <a:t>:</a:t>
            </a:r>
            <a:endParaRPr lang="en-US" altLang="en-US" sz="2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Poppins" panose="00000500000000000000" pitchFamily="2" charset="0"/>
            </a:endParaRPr>
          </a:p>
        </p:txBody>
      </p:sp>
      <p:sp>
        <p:nvSpPr>
          <p:cNvPr id="111620" name="Google Shape;321;p45">
            <a:extLst>
              <a:ext uri="{FF2B5EF4-FFF2-40B4-BE49-F238E27FC236}">
                <a16:creationId xmlns:a16="http://schemas.microsoft.com/office/drawing/2014/main" id="{715C773D-6076-0712-DB01-B6A9CEA25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01" y="3462338"/>
            <a:ext cx="45402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000"/>
              </a:spcBef>
              <a:buFontTx/>
              <a:buNone/>
            </a:pPr>
            <a:r>
              <a:rPr lang="uk-UA" sz="2400" dirty="0">
                <a:solidFill>
                  <a:schemeClr val="bg1"/>
                </a:solidFill>
              </a:rPr>
              <a:t>Електронна пошта: </a:t>
            </a:r>
            <a:r>
              <a:rPr lang="uk-UA" sz="2400" dirty="0" err="1">
                <a:solidFill>
                  <a:schemeClr val="bg1"/>
                </a:solidFill>
              </a:rPr>
              <a:t>PR@triaj.com</a:t>
            </a:r>
            <a:r>
              <a:rPr lang="uk-UA" sz="2400" dirty="0">
                <a:solidFill>
                  <a:schemeClr val="bg1"/>
                </a:solidFill>
              </a:rPr>
              <a:t> Веб-сайт: </a:t>
            </a:r>
            <a:r>
              <a:rPr lang="uk-UA" sz="2400" dirty="0" err="1">
                <a:solidFill>
                  <a:schemeClr val="bg1"/>
                </a:solidFill>
              </a:rPr>
              <a:t>www.triaj.com</a:t>
            </a:r>
            <a:endParaRPr lang="en-US" alt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  <a:sym typeface="Poppins Light" panose="00000400000000000000" pitchFamily="2" charset="0"/>
            </a:endParaRPr>
          </a:p>
        </p:txBody>
      </p:sp>
      <p:pic>
        <p:nvPicPr>
          <p:cNvPr id="111621" name="Google Shape;322;p45">
            <a:hlinkClick r:id="rId3"/>
            <a:extLst>
              <a:ext uri="{FF2B5EF4-FFF2-40B4-BE49-F238E27FC236}">
                <a16:creationId xmlns:a16="http://schemas.microsoft.com/office/drawing/2014/main" id="{78C6476D-7C4A-5419-55BA-B8B8DC5A18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46638"/>
            <a:ext cx="27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Google Shape;323;p45">
            <a:hlinkClick r:id="rId5"/>
            <a:extLst>
              <a:ext uri="{FF2B5EF4-FFF2-40B4-BE49-F238E27FC236}">
                <a16:creationId xmlns:a16="http://schemas.microsoft.com/office/drawing/2014/main" id="{1875FCE0-1AAD-A208-8A9A-11F40FAD86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4856163"/>
            <a:ext cx="2540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Google Shape;324;p45">
            <a:hlinkClick r:id="rId7"/>
            <a:extLst>
              <a:ext uri="{FF2B5EF4-FFF2-40B4-BE49-F238E27FC236}">
                <a16:creationId xmlns:a16="http://schemas.microsoft.com/office/drawing/2014/main" id="{2F9181E0-5404-18B7-057B-02536B6CC6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4829175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Google Shape;325;p45">
            <a:hlinkClick r:id="rId9"/>
            <a:extLst>
              <a:ext uri="{FF2B5EF4-FFF2-40B4-BE49-F238E27FC236}">
                <a16:creationId xmlns:a16="http://schemas.microsoft.com/office/drawing/2014/main" id="{957BED51-B067-6BC6-AC7C-06B3337866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4829175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5" name="Google Shape;388;p49">
            <a:extLst>
              <a:ext uri="{FF2B5EF4-FFF2-40B4-BE49-F238E27FC236}">
                <a16:creationId xmlns:a16="http://schemas.microsoft.com/office/drawing/2014/main" id="{CA5567DA-34BB-5AA6-E2BB-A6B6AA34F9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750" y="5519738"/>
            <a:ext cx="1390650" cy="354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>
                <a:solidFill>
                  <a:srgbClr val="FFFFFF"/>
                </a:solidFill>
                <a:latin typeface="Poppins Light" panose="00000400000000000000" pitchFamily="2" charset="0"/>
                <a:cs typeface="Poppins Light" panose="00000400000000000000" pitchFamily="2" charset="0"/>
                <a:sym typeface="Poppins Light" panose="00000400000000000000" pitchFamily="2" charset="0"/>
              </a:rPr>
              <a:t> Healthcare Deck | </a:t>
            </a:r>
            <a:fld id="{2E43765F-03D1-4FD7-955D-DAB6FB3A4361}" type="slidenum">
              <a:rPr lang="en-US" altLang="en-US" sz="900" smtClean="0">
                <a:solidFill>
                  <a:srgbClr val="FFFFFF"/>
                </a:solidFill>
                <a:latin typeface="Poppins Light" panose="00000400000000000000" pitchFamily="2" charset="0"/>
                <a:cs typeface="Poppins Light" panose="00000400000000000000" pitchFamily="2" charset="0"/>
                <a:sym typeface="Poppins Light" panose="00000400000000000000" pitchFamily="2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53</a:t>
            </a:fld>
            <a:endParaRPr lang="en-US" altLang="en-US" sz="900">
              <a:solidFill>
                <a:srgbClr val="FFFFFF"/>
              </a:solidFill>
              <a:latin typeface="Poppins Light" panose="00000400000000000000" pitchFamily="2" charset="0"/>
              <a:cs typeface="Poppins Light" panose="00000400000000000000" pitchFamily="2" charset="0"/>
              <a:sym typeface="Poppins Light" panose="00000400000000000000" pitchFamily="2" charset="0"/>
            </a:endParaRPr>
          </a:p>
        </p:txBody>
      </p:sp>
      <p:pic>
        <p:nvPicPr>
          <p:cNvPr id="10" name="Google Shape;220;p36">
            <a:extLst>
              <a:ext uri="{FF2B5EF4-FFF2-40B4-BE49-F238E27FC236}">
                <a16:creationId xmlns:a16="http://schemas.microsoft.com/office/drawing/2014/main" id="{C1B432B4-FAB0-9284-114B-CB4F7C7033F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28097" y="2324100"/>
            <a:ext cx="2079625" cy="3133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  <p:pic>
        <p:nvPicPr>
          <p:cNvPr id="11" name="Google Shape;162;p32">
            <a:extLst>
              <a:ext uri="{FF2B5EF4-FFF2-40B4-BE49-F238E27FC236}">
                <a16:creationId xmlns:a16="http://schemas.microsoft.com/office/drawing/2014/main" id="{E5C928C0-D7D6-82FF-1018-A571BCD16F0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72360" y="2324100"/>
            <a:ext cx="2112962" cy="3133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"/>
          <p:cNvSpPr txBox="1"/>
          <p:nvPr/>
        </p:nvSpPr>
        <p:spPr>
          <a:xfrm>
            <a:off x="609600" y="762000"/>
            <a:ext cx="8059737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1"/>
          <p:cNvSpPr txBox="1"/>
          <p:nvPr/>
        </p:nvSpPr>
        <p:spPr>
          <a:xfrm>
            <a:off x="-99391" y="240195"/>
            <a:ext cx="9144000" cy="104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lvl="0" algn="ctr">
              <a:buClr>
                <a:schemeClr val="lt1"/>
              </a:buClr>
              <a:buSzPts val="5400"/>
            </a:pPr>
            <a:br>
              <a:rPr lang="az-Cyrl-AZ" sz="8800" dirty="0">
                <a:solidFill>
                  <a:schemeClr val="bg1"/>
                </a:solidFill>
              </a:rPr>
            </a:br>
            <a:r>
              <a:rPr lang="az-Cyrl-AZ" sz="2800" dirty="0">
                <a:solidFill>
                  <a:schemeClr val="bg1"/>
                </a:solidFill>
              </a:rPr>
              <a:t>Безпечні діти в усьому світі</a:t>
            </a:r>
            <a:br>
              <a:rPr lang="en-US" sz="8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www.safekids.org</a:t>
            </a:r>
            <a:endParaRPr dirty="0"/>
          </a:p>
        </p:txBody>
      </p:sp>
      <p:pic>
        <p:nvPicPr>
          <p:cNvPr id="431" name="Google Shape;4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2133600"/>
            <a:ext cx="2962275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82CD7EB-69C3-81A1-9D23-627CC55F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3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25CE0579-C67F-75E7-1BBD-5C05F3859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752850"/>
            <a:ext cx="41338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ixaDeTexto 4">
            <a:extLst>
              <a:ext uri="{FF2B5EF4-FFF2-40B4-BE49-F238E27FC236}">
                <a16:creationId xmlns:a16="http://schemas.microsoft.com/office/drawing/2014/main" id="{8742EC1C-9BB2-EB5D-C98F-946BB7DE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044" y="0"/>
            <a:ext cx="2982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2400" dirty="0">
                <a:solidFill>
                  <a:schemeClr val="bg1"/>
                </a:solidFill>
              </a:rPr>
              <a:t>Типова хвиля вибуху</a:t>
            </a:r>
            <a:endParaRPr lang="pt-BR" altLang="en-US" sz="2400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"/>
          <p:cNvSpPr txBox="1"/>
          <p:nvPr/>
        </p:nvSpPr>
        <p:spPr>
          <a:xfrm>
            <a:off x="0" y="-101597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imes New Roman"/>
              <a:buNone/>
            </a:pPr>
            <a:r>
              <a:rPr lang="en-US" sz="5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СВП</a:t>
            </a:r>
            <a:endParaRPr dirty="0"/>
          </a:p>
        </p:txBody>
      </p:sp>
      <p:pic>
        <p:nvPicPr>
          <p:cNvPr id="2" name="Blast Explosion Video VBIED.mp4" descr="Blast Explosion Video VBIED.mp4">
            <a:hlinkClick r:id="" action="ppaction://media"/>
            <a:extLst>
              <a:ext uri="{FF2B5EF4-FFF2-40B4-BE49-F238E27FC236}">
                <a16:creationId xmlns:a16="http://schemas.microsoft.com/office/drawing/2014/main" id="{09455B5C-2397-4631-D36D-DF94CF911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008" y="1043608"/>
            <a:ext cx="7005983" cy="5254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E99FE6E-3367-48EC-8036-326F8919B1B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4925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E99FE6E-3367-48EC-8036-326F8919B1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" name="Google Shape;297;p5"/>
          <p:cNvSpPr txBox="1"/>
          <p:nvPr/>
        </p:nvSpPr>
        <p:spPr>
          <a:xfrm>
            <a:off x="0" y="127000"/>
            <a:ext cx="9067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imes New Roman"/>
              <a:buNone/>
            </a:pPr>
            <a:r>
              <a:rPr lang="uk-UA" sz="54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Механізм травми</a:t>
            </a:r>
            <a:endParaRPr lang="uk-UA">
              <a:solidFill>
                <a:schemeClr val="bg1"/>
              </a:solidFill>
            </a:endParaRPr>
          </a:p>
        </p:txBody>
      </p:sp>
      <p:cxnSp>
        <p:nvCxnSpPr>
          <p:cNvPr id="298" name="Google Shape;298;p5"/>
          <p:cNvCxnSpPr>
            <a:cxnSpLocks/>
          </p:cNvCxnSpPr>
          <p:nvPr/>
        </p:nvCxnSpPr>
        <p:spPr>
          <a:xfrm flipV="1">
            <a:off x="457201" y="1448410"/>
            <a:ext cx="8280400" cy="54952"/>
          </a:xfrm>
          <a:prstGeom prst="straightConnector1">
            <a:avLst/>
          </a:prstGeom>
          <a:noFill/>
          <a:ln w="50800" cap="flat" cmpd="sng">
            <a:solidFill>
              <a:srgbClr val="FF9933"/>
            </a:solidFill>
            <a:prstDash val="solid"/>
            <a:miter lim="800000"/>
            <a:headEnd type="none" w="med" len="med"/>
            <a:tailEnd type="none" w="med" len="med"/>
          </a:ln>
        </p:spPr>
      </p:cxnSp>
      <p:graphicFrame>
        <p:nvGraphicFramePr>
          <p:cNvPr id="299" name="Google Shape;299;p5"/>
          <p:cNvGraphicFramePr/>
          <p:nvPr>
            <p:extLst>
              <p:ext uri="{D42A27DB-BD31-4B8C-83A1-F6EECF244321}">
                <p14:modId xmlns:p14="http://schemas.microsoft.com/office/powerpoint/2010/main" val="940219265"/>
              </p:ext>
            </p:extLst>
          </p:nvPr>
        </p:nvGraphicFramePr>
        <p:xfrm>
          <a:off x="457201" y="1524000"/>
          <a:ext cx="8280400" cy="4949034"/>
        </p:xfrm>
        <a:graphic>
          <a:graphicData uri="http://schemas.openxmlformats.org/drawingml/2006/table">
            <a:tbl>
              <a:tblPr>
                <a:noFill/>
                <a:tableStyleId>{78FB86AA-4BF6-4CE0-A4B7-CB0C12452566}</a:tableStyleId>
              </a:tblPr>
              <a:tblGrid>
                <a:gridCol w="2507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5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uk-UA" sz="1800" b="1" u="sng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Первинна</a:t>
                      </a:r>
                      <a:r>
                        <a:rPr lang="uk-UA" sz="1800" b="1" i="0" u="none" strike="noStrike" cap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Баротравма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i="0" u="none" strike="noStrike" cap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TM,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легені</a:t>
                      </a:r>
                      <a:r>
                        <a:rPr lang="uk-UA" sz="1800" b="1" i="0" u="none" strike="noStrike" cap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очі</a:t>
                      </a:r>
                      <a:r>
                        <a:rPr lang="uk-UA" sz="1800" b="1" i="0" u="none" strike="noStrike" cap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струс мозку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uk-UA" sz="1800" b="1" i="0" u="none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uk-UA" sz="1800" b="1" u="sng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Вторинна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Проникаюча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Ампутація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рвані рани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струс мозку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uk-UA" sz="1800" b="1" i="0" u="none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5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uk-UA" sz="1800" b="1" u="sng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Третинна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Тупа травма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розтрощена рана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компартмент-синдром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uk-UA" sz="1800" b="1" i="0" u="none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8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uk-UA" sz="1800" b="1" u="sng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Четвертинна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опік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вдихання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опіки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токсичний газ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вплив навколишнього середовища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3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Times New Roman"/>
                        <a:buNone/>
                      </a:pPr>
                      <a:r>
                        <a:rPr lang="uk-UA" sz="1800" b="1" u="sng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П’ятірна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uk-UA" sz="1800" b="1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бактерії</a:t>
                      </a:r>
                      <a:r>
                        <a:rPr lang="uk-UA" sz="1800" b="1" i="0" u="none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радіація</a:t>
                      </a:r>
                      <a:endParaRPr lang="uk-UA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ids and humvee">
            <a:extLst>
              <a:ext uri="{FF2B5EF4-FFF2-40B4-BE49-F238E27FC236}">
                <a16:creationId xmlns:a16="http://schemas.microsoft.com/office/drawing/2014/main" id="{1F104DA2-CD9E-B373-2277-0B017E64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4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OMLAYOUT" val="F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">
      <a:dk1>
        <a:srgbClr val="919191"/>
      </a:dk1>
      <a:lt1>
        <a:srgbClr val="FFFFFF"/>
      </a:lt1>
      <a:dk2>
        <a:srgbClr val="063DE8"/>
      </a:dk2>
      <a:lt2>
        <a:srgbClr val="FFFFFF"/>
      </a:lt2>
      <a:accent1>
        <a:srgbClr val="414141"/>
      </a:accent1>
      <a:accent2>
        <a:srgbClr val="00AE00"/>
      </a:accent2>
      <a:accent3>
        <a:srgbClr val="AAAFF2"/>
      </a:accent3>
      <a:accent4>
        <a:srgbClr val="DADADA"/>
      </a:accent4>
      <a:accent5>
        <a:srgbClr val="B0B0B0"/>
      </a:accent5>
      <a:accent6>
        <a:srgbClr val="009D00"/>
      </a:accent6>
      <a:hlink>
        <a:srgbClr val="A2C1FE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">
      <a:dk1>
        <a:srgbClr val="919191"/>
      </a:dk1>
      <a:lt1>
        <a:srgbClr val="FFFFFF"/>
      </a:lt1>
      <a:dk2>
        <a:srgbClr val="063DE8"/>
      </a:dk2>
      <a:lt2>
        <a:srgbClr val="FFFFFF"/>
      </a:lt2>
      <a:accent1>
        <a:srgbClr val="414141"/>
      </a:accent1>
      <a:accent2>
        <a:srgbClr val="00AE00"/>
      </a:accent2>
      <a:accent3>
        <a:srgbClr val="AAAFF2"/>
      </a:accent3>
      <a:accent4>
        <a:srgbClr val="DADADA"/>
      </a:accent4>
      <a:accent5>
        <a:srgbClr val="B0B0B0"/>
      </a:accent5>
      <a:accent6>
        <a:srgbClr val="009D00"/>
      </a:accent6>
      <a:hlink>
        <a:srgbClr val="A2C1FE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1340</Words>
  <Application>Microsoft Macintosh PowerPoint</Application>
  <PresentationFormat>On-screen Show (4:3)</PresentationFormat>
  <Paragraphs>378</Paragraphs>
  <Slides>54</Slides>
  <Notes>54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72" baseType="lpstr">
      <vt:lpstr>Times New Roman</vt:lpstr>
      <vt:lpstr>Courier</vt:lpstr>
      <vt:lpstr>Merriweather Sans</vt:lpstr>
      <vt:lpstr>Poppins</vt:lpstr>
      <vt:lpstr>Noto Sans Symbols</vt:lpstr>
      <vt:lpstr>Calibri</vt:lpstr>
      <vt:lpstr>Arial</vt:lpstr>
      <vt:lpstr>Helvetica Neue</vt:lpstr>
      <vt:lpstr>Poppins Light</vt:lpstr>
      <vt:lpstr>Helvetica</vt:lpstr>
      <vt:lpstr>2_Default Design</vt:lpstr>
      <vt:lpstr>1_Default Design</vt:lpstr>
      <vt:lpstr>2_Default Design</vt:lpstr>
      <vt:lpstr>3_Default Design</vt:lpstr>
      <vt:lpstr>4_Default Design</vt:lpstr>
      <vt:lpstr>3_Default Design</vt:lpstr>
      <vt:lpstr>think-cell Slide</vt:lpstr>
      <vt:lpstr>Chart</vt:lpstr>
      <vt:lpstr>Вибухова травма</vt:lpstr>
      <vt:lpstr>Національний дитячий медичний центр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Турнікет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Вибухова травма</vt:lpstr>
      <vt:lpstr>PowerPoint Presentation</vt:lpstr>
      <vt:lpstr>PowerPoint Presentation</vt:lpstr>
      <vt:lpstr>PowerPoint Presentation</vt:lpstr>
      <vt:lpstr>Вибух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Закриття живота</vt:lpstr>
      <vt:lpstr>PowerPoint Presentation</vt:lpstr>
      <vt:lpstr>PowerPoint Presentation</vt:lpstr>
      <vt:lpstr>PowerPoint Presentation</vt:lpstr>
      <vt:lpstr>Травма м'яких тканин і кісток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Вибухова травма</dc:title>
  <dc:creator>CNMC Staff</dc:creator>
  <cp:lastModifiedBy>Todd Eichelberger</cp:lastModifiedBy>
  <cp:revision>11</cp:revision>
  <dcterms:created xsi:type="dcterms:W3CDTF">2011-02-07T14:59:47Z</dcterms:created>
  <dcterms:modified xsi:type="dcterms:W3CDTF">2022-05-23T20:56:29Z</dcterms:modified>
</cp:coreProperties>
</file>